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41"/>
  </p:notesMasterIdLst>
  <p:sldIdLst>
    <p:sldId id="256" r:id="rId2"/>
    <p:sldId id="289" r:id="rId3"/>
    <p:sldId id="290" r:id="rId4"/>
    <p:sldId id="291" r:id="rId5"/>
    <p:sldId id="292" r:id="rId6"/>
    <p:sldId id="299" r:id="rId7"/>
    <p:sldId id="257" r:id="rId8"/>
    <p:sldId id="258" r:id="rId9"/>
    <p:sldId id="265" r:id="rId10"/>
    <p:sldId id="266" r:id="rId11"/>
    <p:sldId id="267" r:id="rId12"/>
    <p:sldId id="297" r:id="rId13"/>
    <p:sldId id="293" r:id="rId14"/>
    <p:sldId id="294" r:id="rId15"/>
    <p:sldId id="295" r:id="rId16"/>
    <p:sldId id="296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98" r:id="rId27"/>
    <p:sldId id="301" r:id="rId28"/>
    <p:sldId id="302" r:id="rId29"/>
    <p:sldId id="303" r:id="rId30"/>
    <p:sldId id="304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741363" indent="-284163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it-IT" dirty="0">
              <a:latin typeface="Times New Roman" pitchFamily="16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it-IT" dirty="0">
              <a:latin typeface="Times New Roman" pitchFamily="16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it-IT" dirty="0">
              <a:latin typeface="Times New Roman" pitchFamily="16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it-IT" dirty="0">
              <a:latin typeface="Times New Roman" pitchFamily="16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886200" y="0"/>
            <a:ext cx="29702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it-IT" dirty="0">
              <a:latin typeface="Times New Roman" pitchFamily="16" charset="0"/>
            </a:endParaRPr>
          </a:p>
        </p:txBody>
      </p:sp>
      <p:sp>
        <p:nvSpPr>
          <p:cNvPr id="1331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7238" cy="34242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4438" cy="411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 smtClean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0" y="8683625"/>
            <a:ext cx="29702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it-IT" dirty="0">
              <a:latin typeface="Times New Roman" pitchFamily="16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670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pPr>
              <a:defRPr/>
            </a:pPr>
            <a:fld id="{16B9447E-DC20-405A-8348-F33283BE0B0F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F8B8C74-19BE-4A02-9A68-6A0541506E9D}" type="slidenum">
              <a:rPr lang="en-GB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</a:t>
            </a:fld>
            <a:endParaRPr lang="en-GB" dirty="0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39AEAABB-2B10-4245-9F6C-2F41FF70045D}" type="slidenum">
              <a:rPr lang="en-GB" sz="12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en-GB" sz="12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endParaRPr lang="it-IT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91973A6-602D-49A7-B04B-F2781BCA5C85}" type="slidenum">
              <a:rPr lang="en-GB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18</a:t>
            </a:fld>
            <a:endParaRPr lang="en-GB" dirty="0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105A784-CC9B-48F2-A6D3-103A0D3D97E2}" type="slidenum">
              <a:rPr lang="en-GB" sz="12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en-GB" sz="12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/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endParaRPr lang="it-IT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F8D2E583-37E3-4F5D-B63F-5B61810E5255}" type="slidenum">
              <a:rPr lang="en-GB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19</a:t>
            </a:fld>
            <a:endParaRPr lang="en-GB" dirty="0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8383FB0-9D6F-4615-8DEA-3E5836BB083A}" type="slidenum">
              <a:rPr lang="en-GB" sz="12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en-GB" sz="12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/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endParaRPr lang="it-IT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F723C805-C8AE-42AE-B57C-545F51B713F6}" type="slidenum">
              <a:rPr lang="en-GB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20</a:t>
            </a:fld>
            <a:endParaRPr lang="en-GB" dirty="0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2BBE6F7-76DC-4EFD-8E13-CBAEFADBD0CC}" type="slidenum">
              <a:rPr lang="en-GB" sz="12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en-GB" sz="12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3994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/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endParaRPr lang="it-IT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1218796-F6F1-4666-AEEB-54FDCC3C2DC7}" type="slidenum">
              <a:rPr lang="en-GB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21</a:t>
            </a:fld>
            <a:endParaRPr lang="en-GB" dirty="0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7F58E3D-928A-44E4-BECB-8E36ABD5E47D}" type="slidenum">
              <a:rPr lang="en-GB" sz="12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en-GB" sz="12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41988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/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endParaRPr lang="it-IT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F4D7711-49B4-4B6E-BDC9-B674B56A27C6}" type="slidenum">
              <a:rPr lang="en-GB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22</a:t>
            </a:fld>
            <a:endParaRPr lang="en-GB" dirty="0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060C1A6-96FA-46F0-B966-EBDBDE504C99}" type="slidenum">
              <a:rPr lang="en-GB" sz="12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en-GB" sz="12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4403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/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endParaRPr lang="it-IT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1E45F7D5-6CFA-4A1D-B506-9C0569F7E7D1}" type="slidenum">
              <a:rPr lang="en-GB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23</a:t>
            </a:fld>
            <a:endParaRPr lang="en-GB" dirty="0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97E90A2-DCB7-49B2-906E-2B7659E4FE0E}" type="slidenum">
              <a:rPr lang="en-GB" sz="12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en-GB" sz="12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4608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/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endParaRPr lang="it-IT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48A2DF75-D2AA-4F0B-ABCB-322E302C3676}" type="slidenum">
              <a:rPr lang="en-GB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24</a:t>
            </a:fld>
            <a:endParaRPr lang="en-GB" dirty="0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431C87B-C9DC-42BF-85A1-D6B8CB348CD6}" type="slidenum">
              <a:rPr lang="en-GB" sz="12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24</a:t>
            </a:fld>
            <a:endParaRPr lang="en-GB" sz="12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4813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/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endParaRPr lang="it-IT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05616AB3-E2A0-4F9C-8638-B4625DEECA36}" type="slidenum">
              <a:rPr lang="en-GB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25</a:t>
            </a:fld>
            <a:endParaRPr lang="en-GB" dirty="0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9F548BF-0171-48A5-85CA-7AD999973FA6}" type="slidenum">
              <a:rPr lang="en-GB" sz="12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25</a:t>
            </a:fld>
            <a:endParaRPr lang="en-GB" sz="12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5018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/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endParaRPr lang="it-IT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960E7FA-BD0A-48DE-9B69-81EB1955E965}" type="slidenum">
              <a:rPr lang="en-GB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31</a:t>
            </a:fld>
            <a:endParaRPr lang="en-GB" dirty="0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0D450E8-E1B2-494D-ABE7-E515467E2004}" type="slidenum">
              <a:rPr lang="en-GB" sz="12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31</a:t>
            </a:fld>
            <a:endParaRPr lang="en-GB" sz="12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5427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/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endParaRPr lang="it-IT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57FE99AC-29D9-402C-BA34-D01699270511}" type="slidenum">
              <a:rPr lang="en-GB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32</a:t>
            </a:fld>
            <a:endParaRPr lang="en-GB" dirty="0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766CB3F-CCDC-43D6-AA9C-E0E274A568CA}" type="slidenum">
              <a:rPr lang="en-GB" sz="12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32</a:t>
            </a:fld>
            <a:endParaRPr lang="en-GB" sz="12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5632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/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endParaRPr lang="it-IT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6B9447E-DC20-405A-8348-F33283BE0B0F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C20375C-7C03-4202-8905-65DAE438288C}" type="slidenum">
              <a:rPr lang="en-GB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33</a:t>
            </a:fld>
            <a:endParaRPr lang="en-GB" dirty="0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837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D6E4387-57C4-4CD7-8D66-B78B69934B84}" type="slidenum">
              <a:rPr lang="en-GB" sz="12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33</a:t>
            </a:fld>
            <a:endParaRPr lang="en-GB" sz="12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5837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/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endParaRPr lang="it-IT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44F9FCB-27E6-4076-8390-7AFB59779D54}" type="slidenum">
              <a:rPr lang="en-GB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34</a:t>
            </a:fld>
            <a:endParaRPr lang="en-GB" dirty="0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B3682B6-618B-4EA4-B441-7D5B487D2E4A}" type="slidenum">
              <a:rPr lang="en-GB" sz="12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34</a:t>
            </a:fld>
            <a:endParaRPr lang="en-GB" sz="12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6042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/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endParaRPr lang="it-IT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D6BB2FB7-8EE5-4EF1-AB82-BF3CFC0CE687}" type="slidenum">
              <a:rPr lang="en-GB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35</a:t>
            </a:fld>
            <a:endParaRPr lang="en-GB" dirty="0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6246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810BA07-3C3A-444E-9C10-FB7065BC4044}" type="slidenum">
              <a:rPr lang="en-GB" sz="12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35</a:t>
            </a:fld>
            <a:endParaRPr lang="en-GB" sz="12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62468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/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endParaRPr lang="it-IT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4425CDB7-9B78-4779-A30F-1BE01030962E}" type="slidenum">
              <a:rPr lang="en-GB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36</a:t>
            </a:fld>
            <a:endParaRPr lang="en-GB" dirty="0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6451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EEE64B0-B50A-4953-A048-E32623336164}" type="slidenum">
              <a:rPr lang="en-GB" sz="12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36</a:t>
            </a:fld>
            <a:endParaRPr lang="en-GB" sz="12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6451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/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endParaRPr lang="it-IT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D204A3A-68AC-4400-958F-486FBCA3CCC4}" type="slidenum">
              <a:rPr lang="en-GB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37</a:t>
            </a:fld>
            <a:endParaRPr lang="en-GB" dirty="0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6656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3780770-D448-474A-81FE-E36E57955ACA}" type="slidenum">
              <a:rPr lang="en-GB" sz="12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37</a:t>
            </a:fld>
            <a:endParaRPr lang="en-GB" sz="12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6656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/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endParaRPr lang="it-IT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10B6D7E9-40C7-4F9A-80A4-D12E8B80FF20}" type="slidenum">
              <a:rPr lang="en-GB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38</a:t>
            </a:fld>
            <a:endParaRPr lang="en-GB" dirty="0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6861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DA9BB83-03BC-4B88-8292-77AEF6D999CE}" type="slidenum">
              <a:rPr lang="en-GB" sz="12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38</a:t>
            </a:fld>
            <a:endParaRPr lang="en-GB" sz="12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6861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/>
          </a:p>
        </p:txBody>
      </p:sp>
      <p:sp>
        <p:nvSpPr>
          <p:cNvPr id="68613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endParaRPr lang="it-IT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D3DE776-5A9A-42C9-BA3A-7B6DBD74B020}" type="slidenum">
              <a:rPr lang="en-GB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39</a:t>
            </a:fld>
            <a:endParaRPr lang="en-GB" dirty="0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7065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8C124F6-6686-4F48-BF24-C3DD6D98790B}" type="slidenum">
              <a:rPr lang="en-GB" sz="12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39</a:t>
            </a:fld>
            <a:endParaRPr lang="en-GB" sz="12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7066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/>
          </a:p>
        </p:txBody>
      </p:sp>
      <p:sp>
        <p:nvSpPr>
          <p:cNvPr id="70661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endParaRPr lang="it-IT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2863B8FC-79F8-4B9E-9A07-C744EC0A6EA8}" type="slidenum">
              <a:rPr lang="en-GB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7</a:t>
            </a:fld>
            <a:endParaRPr lang="en-GB" dirty="0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E4D907D-EE94-4D11-8044-D2D53290C10C}" type="slidenum">
              <a:rPr lang="en-GB" sz="12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GB" sz="12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endParaRPr lang="it-IT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2131CA2-AB4B-4A83-8052-DE6542916C4B}" type="slidenum">
              <a:rPr lang="en-GB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8</a:t>
            </a:fld>
            <a:endParaRPr lang="en-GB" dirty="0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C45074F-B7DB-4702-B0E6-4D92A43FB92F}" type="slidenum">
              <a:rPr lang="en-GB" sz="12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GB" sz="12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endParaRPr lang="it-IT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3B2EF0F-F281-4FCC-BF05-153DB6CDAB43}" type="slidenum">
              <a:rPr lang="en-GB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9</a:t>
            </a:fld>
            <a:endParaRPr lang="en-GB" dirty="0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675F43A-2403-4D4D-8AF9-C8D023FA94E2}" type="slidenum">
              <a:rPr lang="en-GB" sz="12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GB" sz="12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/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endParaRPr lang="it-IT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588494C4-6FE8-4427-8BF1-E654014DC47C}" type="slidenum">
              <a:rPr lang="en-GB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10</a:t>
            </a:fld>
            <a:endParaRPr lang="en-GB" dirty="0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F36270E-928A-4E36-9DB7-3CDC698DFB9D}" type="slidenum">
              <a:rPr lang="en-GB" sz="12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GB" sz="12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/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endParaRPr lang="it-IT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50513160-ED73-439B-8EFD-9296D8C0F09F}" type="slidenum">
              <a:rPr lang="en-GB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11</a:t>
            </a:fld>
            <a:endParaRPr lang="en-GB" dirty="0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ED7B871-A2BB-4322-84E4-2745656DE131}" type="slidenum">
              <a:rPr lang="en-GB" sz="12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en-GB" sz="12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/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endParaRPr lang="it-IT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9AA22BF8-E034-478F-810F-0A32C68CBF31}" type="slidenum">
              <a:rPr lang="en-GB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12</a:t>
            </a:fld>
            <a:endParaRPr lang="en-GB" dirty="0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3FB4018-8B7B-48C9-9A1D-2D4D75F3D8C0}" type="slidenum">
              <a:rPr lang="en-GB" sz="12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en-GB" sz="12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/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endParaRPr lang="it-IT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7320289-3D71-4E1E-BD60-7AA5E0E6BC12}" type="slidenum">
              <a:rPr lang="en-GB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17</a:t>
            </a:fld>
            <a:endParaRPr lang="en-GB" dirty="0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3396056-E326-4FD2-97EA-5CA929CF87B3}" type="slidenum">
              <a:rPr lang="en-GB" sz="12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en-GB" sz="12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3379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/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</p:spPr>
        <p:txBody>
          <a:bodyPr wrap="none" anchor="ctr"/>
          <a:lstStyle/>
          <a:p>
            <a:endParaRPr lang="it-IT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BFDF2-3618-4C5F-A54F-48CFC00249E4}" type="datetimeFigureOut">
              <a:rPr lang="it-IT"/>
              <a:pPr>
                <a:defRPr/>
              </a:pPr>
              <a:t>19/07/2012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19910-BA22-4E82-ACEC-2E2BE3A1D637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F05DD-9D39-4DFE-A759-ADF77D381674}" type="datetimeFigureOut">
              <a:rPr lang="it-IT"/>
              <a:pPr>
                <a:defRPr/>
              </a:pPr>
              <a:t>19/07/2012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18795-884A-490A-967B-B64DF2B64756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A9643-A676-4F7D-AD44-E829E3327723}" type="datetimeFigureOut">
              <a:rPr lang="it-IT"/>
              <a:pPr>
                <a:defRPr/>
              </a:pPr>
              <a:t>19/07/2012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A2910-BCB9-46B9-93D3-DE29639FDADC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1F710-B753-4793-A851-69781868A3B3}" type="datetimeFigureOut">
              <a:rPr lang="it-IT"/>
              <a:pPr>
                <a:defRPr/>
              </a:pPr>
              <a:t>19/07/2012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4463C-058D-41BC-9748-39907A675E76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2E483-D415-4F9D-A40F-DE731F5E777E}" type="datetimeFigureOut">
              <a:rPr lang="it-IT"/>
              <a:pPr>
                <a:defRPr/>
              </a:pPr>
              <a:t>19/07/2012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25555-7D50-4D17-9C89-E2CB3C7941A2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17523-77D5-4BE8-87E1-55F03E00DF8E}" type="datetimeFigureOut">
              <a:rPr lang="it-IT"/>
              <a:pPr>
                <a:defRPr/>
              </a:pPr>
              <a:t>19/07/2012</a:t>
            </a:fld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461A7-D5BE-4281-BC06-FABC21DBDBD4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74B96-F5D8-414F-8DB2-B8977A4D8BF5}" type="datetimeFigureOut">
              <a:rPr lang="it-IT"/>
              <a:pPr>
                <a:defRPr/>
              </a:pPr>
              <a:t>19/07/2012</a:t>
            </a:fld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423D9-8ED9-4615-AEFF-7E0AD45C97DA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E2363-EFF0-4C8D-A7D5-6AC5B4BD76BA}" type="datetimeFigureOut">
              <a:rPr lang="it-IT"/>
              <a:pPr>
                <a:defRPr/>
              </a:pPr>
              <a:t>19/07/2012</a:t>
            </a:fld>
            <a:endParaRPr lang="it-IT" dirty="0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3922C-F387-4D0C-863A-19F9E0F289AB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6AD7C-4D08-4C71-9317-6A04087BEC84}" type="datetimeFigureOut">
              <a:rPr lang="it-IT"/>
              <a:pPr>
                <a:defRPr/>
              </a:pPr>
              <a:t>19/07/2012</a:t>
            </a:fld>
            <a:endParaRPr lang="it-IT" dirty="0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EA557-775E-41D4-B793-9389E06DCD7B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9D815-F15E-428E-83DF-436CC657562E}" type="datetimeFigureOut">
              <a:rPr lang="it-IT"/>
              <a:pPr>
                <a:defRPr/>
              </a:pPr>
              <a:t>19/07/2012</a:t>
            </a:fld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861A0-430E-485C-A066-9C0BE95F0DDB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DAA98-D5E8-4881-9426-D077532D5EBE}" type="datetimeFigureOut">
              <a:rPr lang="it-IT"/>
              <a:pPr>
                <a:defRPr/>
              </a:pPr>
              <a:t>19/07/2012</a:t>
            </a:fld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C0403-5E28-4C9E-85F5-431F42391669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F841CEDC-2B9C-4321-8322-798E0FCE196A}" type="datetimeFigureOut">
              <a:rPr lang="it-IT"/>
              <a:pPr>
                <a:defRPr/>
              </a:pPr>
              <a:t>19/07/2012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71859A9F-16C6-441A-8667-C44469062A90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89CAE7F-DFBB-476F-99EB-FC22AB0E2150}" type="slidenum">
              <a:rPr lang="en-GB" sz="14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en-GB" sz="14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066800" y="2133600"/>
            <a:ext cx="7391400" cy="2803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>
              <a:spcBef>
                <a:spcPts val="27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4400" dirty="0">
              <a:solidFill>
                <a:srgbClr val="000000"/>
              </a:solidFill>
              <a:ea typeface="MS Gothic"/>
              <a:cs typeface="MS Gothic"/>
            </a:endParaRPr>
          </a:p>
          <a:p>
            <a:pPr algn="ctr" eaLnBrk="0" hangingPunct="0">
              <a:spcBef>
                <a:spcPts val="27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4400" dirty="0">
              <a:solidFill>
                <a:srgbClr val="000000"/>
              </a:solidFill>
              <a:ea typeface="MS Gothic"/>
              <a:cs typeface="MS Gothic"/>
            </a:endParaRPr>
          </a:p>
          <a:p>
            <a:pPr algn="ctr" eaLnBrk="0" hangingPunct="0">
              <a:spcBef>
                <a:spcPts val="27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4400" dirty="0">
              <a:solidFill>
                <a:srgbClr val="000000"/>
              </a:solidFill>
              <a:ea typeface="MS Gothic"/>
              <a:cs typeface="MS Gothic"/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685800" y="2428875"/>
            <a:ext cx="7772400" cy="1312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b="1" dirty="0">
                <a:solidFill>
                  <a:srgbClr val="000066"/>
                </a:solidFill>
                <a:ea typeface="MS Gothic"/>
                <a:cs typeface="MS Gothic"/>
              </a:rPr>
              <a:t>PSICOLOGIA E TECNICHE DELLA COMUNICAZIONE</a:t>
            </a:r>
          </a:p>
        </p:txBody>
      </p:sp>
      <p:pic>
        <p:nvPicPr>
          <p:cNvPr id="5" name="Picture 4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1433C0A-E5DB-42E1-9872-2F4733F1E057}" type="slidenum">
              <a:rPr lang="en-GB" sz="14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GB" sz="14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28600" y="288925"/>
            <a:ext cx="87630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PSICOLOGIA DELLA COMUNICAZIONE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7772400" cy="533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0000"/>
              </a:lnSpc>
              <a:spcBef>
                <a:spcPts val="6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6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PRIMO PASSO PER UNA </a:t>
            </a:r>
            <a:r>
              <a:rPr lang="en-GB" sz="2600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COMUNICAZIONE EFFICACE</a:t>
            </a:r>
          </a:p>
          <a:p>
            <a:pPr algn="ctr" eaLnBrk="0" hangingPunct="0">
              <a:lnSpc>
                <a:spcPct val="90000"/>
              </a:lnSpc>
              <a:spcBef>
                <a:spcPts val="6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600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lnSpc>
                <a:spcPct val="90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800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lnSpc>
                <a:spcPct val="90000"/>
              </a:lnSpc>
              <a:spcBef>
                <a:spcPts val="6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6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ASSUMERE UN</a:t>
            </a:r>
            <a:r>
              <a:rPr lang="en-GB" sz="2600" dirty="0">
                <a:solidFill>
                  <a:srgbClr val="000066"/>
                </a:solidFill>
                <a:latin typeface="Arial" charset="0"/>
                <a:ea typeface="MS Gothic"/>
                <a:cs typeface="MS Gothic"/>
              </a:rPr>
              <a:t> </a:t>
            </a:r>
            <a:r>
              <a:rPr lang="en-GB" sz="2600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ATTEGGIAMENTO POSITIVO</a:t>
            </a:r>
            <a:r>
              <a:rPr lang="en-GB" sz="2600" dirty="0">
                <a:solidFill>
                  <a:srgbClr val="000066"/>
                </a:solidFill>
                <a:latin typeface="Arial" charset="0"/>
                <a:ea typeface="MS Gothic"/>
                <a:cs typeface="MS Gothic"/>
              </a:rPr>
              <a:t> </a:t>
            </a:r>
          </a:p>
          <a:p>
            <a:pPr algn="ctr" eaLnBrk="0" hangingPunct="0">
              <a:lnSpc>
                <a:spcPct val="90000"/>
              </a:lnSpc>
              <a:spcBef>
                <a:spcPts val="6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6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ABBANDONARE PENSIERI DI SFIDUCIA ESSERE CONVINTI DELLE PROPRIE POTENZIALITÀ</a:t>
            </a:r>
          </a:p>
          <a:p>
            <a:pPr algn="just" eaLnBrk="0" hangingPunct="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000" b="1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MIGLIORE IMMAGINE DI SE STESSI</a:t>
            </a:r>
          </a:p>
          <a:p>
            <a:pPr algn="ctr" eaLnBrk="0" hangingPunct="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000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MAGGIORE TRASMISSIONE DI SICUREZZA</a:t>
            </a:r>
          </a:p>
          <a:p>
            <a:pPr algn="ctr" eaLnBrk="0" hangingPunct="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000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MAGGIORE POSSIBILITÀ DI RAGGIUNGERE GLI OBIETTIVI</a:t>
            </a:r>
          </a:p>
          <a:p>
            <a:pPr algn="ctr" eaLnBrk="0" hangingPunct="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000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4419600" y="1989138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/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4495800" y="5445125"/>
            <a:ext cx="152400" cy="2286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4495800" y="4797425"/>
            <a:ext cx="152400" cy="2286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/>
          </a:p>
        </p:txBody>
      </p:sp>
      <p:pic>
        <p:nvPicPr>
          <p:cNvPr id="8" name="Picture 4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342DD2E-4CB8-44A3-BA50-6C55C6B4FAEE}" type="slidenum">
              <a:rPr lang="en-GB" sz="14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en-GB" sz="14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28600" y="441325"/>
            <a:ext cx="87630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ATTEGGIAMENTO POSITIVO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772400" cy="4945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>
                <a:solidFill>
                  <a:srgbClr val="000066"/>
                </a:solidFill>
                <a:latin typeface="Arial" charset="0"/>
                <a:ea typeface="MS Gothic"/>
                <a:cs typeface="MS Gothic"/>
              </a:rPr>
              <a:t>LA DISPOSIZIONE POSITIVA E’</a:t>
            </a:r>
            <a:r>
              <a:rPr lang="en-GB" b="1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 </a:t>
            </a:r>
            <a:r>
              <a:rPr lang="en-GB" b="1" dirty="0">
                <a:solidFill>
                  <a:srgbClr val="000066"/>
                </a:solidFill>
                <a:latin typeface="Arial" charset="0"/>
                <a:ea typeface="MS Gothic"/>
                <a:cs typeface="MS Gothic"/>
              </a:rPr>
              <a:t>CONTAGIOSA</a:t>
            </a:r>
          </a:p>
          <a:p>
            <a:pPr algn="ctr" eaLnBrk="0" hangingPunct="0"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600" dirty="0">
              <a:solidFill>
                <a:srgbClr val="FF0000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SE SORRIDETE A QUALCUNO DI SOLITO RICEVETE IN CAMBIO UN SORRISO: QUESTO VALE ANCHE AL TELEFONO!!!</a:t>
            </a:r>
          </a:p>
          <a:p>
            <a:pPr algn="ctr" eaLnBrk="0" hangingPunct="0"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2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UNA DISPOSIZIONE POSITIVA PUO’:</a:t>
            </a:r>
          </a:p>
          <a:p>
            <a:pPr algn="ctr" eaLnBrk="0" hangingPunct="0">
              <a:spcBef>
                <a:spcPts val="2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8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spcBef>
                <a:spcPts val="55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RIDURRE LA POSSIBILITA’ DI IRRITARE IL CLIENTE</a:t>
            </a:r>
          </a:p>
          <a:p>
            <a:pPr algn="ctr" eaLnBrk="0" hangingPunct="0">
              <a:spcBef>
                <a:spcPts val="55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STABILIRE CON IL CLIENTE UN RAPPORTO CORDIALE</a:t>
            </a:r>
          </a:p>
          <a:p>
            <a:pPr algn="ctr" eaLnBrk="0" hangingPunct="0">
              <a:spcBef>
                <a:spcPts val="55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RIDURRE IL PROPRIO STRESS</a:t>
            </a:r>
          </a:p>
          <a:p>
            <a:pPr algn="ctr" eaLnBrk="0" hangingPunct="0">
              <a:spcBef>
                <a:spcPts val="55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MIGLIORARE L’AMBIENTE DI LAVORO</a:t>
            </a:r>
          </a:p>
          <a:p>
            <a:pPr algn="ctr" eaLnBrk="0" hangingPunct="0">
              <a:spcBef>
                <a:spcPts val="550"/>
              </a:spcBef>
              <a:buClr>
                <a:srgbClr val="000066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200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</p:txBody>
      </p:sp>
      <p:pic>
        <p:nvPicPr>
          <p:cNvPr id="5" name="Picture 4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300AF6F-63C9-4E0A-964D-4DE0E0915864}" type="slidenum">
              <a:rPr lang="en-GB" sz="14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en-GB" sz="14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28600" y="441325"/>
            <a:ext cx="87630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GESTIONE DELLA VOCE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LA POSITIVITA’ DI UN MESSAGGIO DEVE MANIFESTARSI ANCHE ATTRAVERSO UN TONO DI VOCE ADEGUATO, CHE ESPRIMA SICUREZZA ED ENTUSIASMO</a:t>
            </a:r>
          </a:p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LA VOCE</a:t>
            </a:r>
          </a:p>
          <a:p>
            <a:pPr algn="ctr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800" dirty="0">
              <a:solidFill>
                <a:srgbClr val="FF0000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E’ UN ELEMENTO DI FONDAMENTALE IMPORTANZA DELLA COMUNICAZIONE</a:t>
            </a:r>
          </a:p>
        </p:txBody>
      </p:sp>
      <p:pic>
        <p:nvPicPr>
          <p:cNvPr id="5" name="Picture 4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476250"/>
            <a:ext cx="7772400" cy="315913"/>
          </a:xfrm>
        </p:spPr>
        <p:txBody>
          <a:bodyPr/>
          <a:lstStyle/>
          <a:p>
            <a:pPr algn="l" eaLnBrk="1" hangingPunct="1"/>
            <a:r>
              <a:rPr lang="it-IT" sz="3200" i="1" dirty="0" smtClean="0"/>
              <a:t>La Voce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341438"/>
            <a:ext cx="8135938" cy="4824412"/>
          </a:xfrm>
        </p:spPr>
        <p:txBody>
          <a:bodyPr/>
          <a:lstStyle/>
          <a:p>
            <a:pPr eaLnBrk="1" hangingPunct="1"/>
            <a:r>
              <a:rPr lang="it-IT" sz="2800" dirty="0" smtClean="0">
                <a:solidFill>
                  <a:schemeClr val="tx1"/>
                </a:solidFill>
              </a:rPr>
              <a:t>NELLA COMUNICAZIONE TELEFONICA IL CLIENTE</a:t>
            </a:r>
          </a:p>
          <a:p>
            <a:pPr eaLnBrk="1" hangingPunct="1"/>
            <a:r>
              <a:rPr lang="it-IT" sz="2800" dirty="0" smtClean="0">
                <a:solidFill>
                  <a:schemeClr val="tx1"/>
                </a:solidFill>
              </a:rPr>
              <a:t>RICEVE INFORMAZIONI DALLA</a:t>
            </a:r>
          </a:p>
          <a:p>
            <a:pPr eaLnBrk="1" hangingPunct="1"/>
            <a:r>
              <a:rPr lang="it-IT" sz="4800" b="1" dirty="0" smtClean="0">
                <a:solidFill>
                  <a:srgbClr val="FF3300"/>
                </a:solidFill>
              </a:rPr>
              <a:t>voce!!</a:t>
            </a:r>
          </a:p>
          <a:p>
            <a:pPr eaLnBrk="1" hangingPunct="1"/>
            <a:endParaRPr lang="it-IT" sz="4800" b="1" dirty="0" smtClean="0">
              <a:solidFill>
                <a:srgbClr val="FF3300"/>
              </a:solidFill>
            </a:endParaRPr>
          </a:p>
          <a:p>
            <a:pPr eaLnBrk="1" hangingPunct="1"/>
            <a:r>
              <a:rPr lang="it-IT" sz="2800" dirty="0" smtClean="0">
                <a:solidFill>
                  <a:schemeClr val="tx1"/>
                </a:solidFill>
              </a:rPr>
              <a:t>CIO’ NON SIGNIFICA CHE SI DEVE AVERE UNA VOCE ECCEZIONALE BENSI PRESTARE ATTENZIONE AL FATTO CHE QUESTO E’ LO STRUMENTO PRINCIPALE PER TRASMETTERE AL CLIENTE TUTTE LE INFORMAZIONI</a:t>
            </a:r>
          </a:p>
        </p:txBody>
      </p:sp>
      <p:pic>
        <p:nvPicPr>
          <p:cNvPr id="3076" name="Picture 4" descr="imag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4290"/>
            <a:ext cx="7772400" cy="315913"/>
          </a:xfrm>
        </p:spPr>
        <p:txBody>
          <a:bodyPr/>
          <a:lstStyle/>
          <a:p>
            <a:pPr algn="l" eaLnBrk="1" hangingPunct="1"/>
            <a:r>
              <a:rPr lang="it-IT" sz="2000" dirty="0" smtClean="0"/>
              <a:t>Gli Elementi Fondamentali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282" y="642918"/>
            <a:ext cx="8713788" cy="503238"/>
          </a:xfrm>
        </p:spPr>
        <p:txBody>
          <a:bodyPr/>
          <a:lstStyle/>
          <a:p>
            <a:pPr marL="441325" indent="-441325" eaLnBrk="1" hangingPunct="1"/>
            <a:r>
              <a:rPr lang="it-IT" sz="2000" b="1" dirty="0" smtClean="0">
                <a:solidFill>
                  <a:schemeClr val="tx1"/>
                </a:solidFill>
              </a:rPr>
              <a:t>FATTORI CHE INFLUENZANO LA QUALITA’ VOCALE</a:t>
            </a:r>
          </a:p>
        </p:txBody>
      </p:sp>
      <p:pic>
        <p:nvPicPr>
          <p:cNvPr id="4100" name="Picture 4" descr="imag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468313" y="1773238"/>
            <a:ext cx="3959225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1600" b="1" i="1" u="none" dirty="0">
                <a:solidFill>
                  <a:schemeClr val="tx1"/>
                </a:solidFill>
              </a:rPr>
              <a:t>La tonalità della voce varia da basso (basso) a acuto (soprano). Le persone mostrano una preferenza generale per i toni medio-bassi della scala vocale. Le tonalità basse sono percepite come segni di autorità e fiducia. Le tonalità alte sono spesso considerate segno di immaturità o di mancanza di esperienza.</a:t>
            </a: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4716463" y="1773238"/>
            <a:ext cx="403225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1600" b="1" i="1" u="none" dirty="0">
                <a:solidFill>
                  <a:schemeClr val="tx1"/>
                </a:solidFill>
              </a:rPr>
              <a:t>Varia da lenta a veloce. Un parlatore</a:t>
            </a:r>
            <a:br>
              <a:rPr lang="it-IT" sz="1600" b="1" i="1" u="none" dirty="0">
                <a:solidFill>
                  <a:schemeClr val="tx1"/>
                </a:solidFill>
              </a:rPr>
            </a:br>
            <a:r>
              <a:rPr lang="it-IT" sz="1600" b="1" i="1" u="none" dirty="0">
                <a:solidFill>
                  <a:schemeClr val="tx1"/>
                </a:solidFill>
              </a:rPr>
              <a:t>veloce può venire percepito come impaziente ed, in ogni caso, difficile da seguire. Al contrario un parlatore troppo lento può apparire poco preparato.</a:t>
            </a:r>
          </a:p>
        </p:txBody>
      </p:sp>
      <p:sp>
        <p:nvSpPr>
          <p:cNvPr id="4104" name="Rectangle 11"/>
          <p:cNvSpPr>
            <a:spLocks noChangeArrowheads="1"/>
          </p:cNvSpPr>
          <p:nvPr/>
        </p:nvSpPr>
        <p:spPr bwMode="auto">
          <a:xfrm>
            <a:off x="571472" y="1285860"/>
            <a:ext cx="3386137" cy="461665"/>
          </a:xfrm>
          <a:prstGeom prst="rect">
            <a:avLst/>
          </a:prstGeom>
          <a:solidFill>
            <a:srgbClr val="F2FE54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 u="none" dirty="0">
                <a:solidFill>
                  <a:schemeClr val="tx1"/>
                </a:solidFill>
              </a:rPr>
              <a:t>La Tonalità</a:t>
            </a:r>
          </a:p>
        </p:txBody>
      </p:sp>
      <p:sp>
        <p:nvSpPr>
          <p:cNvPr id="4105" name="Rectangle 12"/>
          <p:cNvSpPr>
            <a:spLocks noChangeArrowheads="1"/>
          </p:cNvSpPr>
          <p:nvPr/>
        </p:nvSpPr>
        <p:spPr bwMode="auto">
          <a:xfrm>
            <a:off x="5000628" y="1285860"/>
            <a:ext cx="3386137" cy="461665"/>
          </a:xfrm>
          <a:prstGeom prst="rect">
            <a:avLst/>
          </a:prstGeom>
          <a:solidFill>
            <a:srgbClr val="F2FE54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 u="none" dirty="0">
                <a:solidFill>
                  <a:schemeClr val="tx1"/>
                </a:solidFill>
              </a:rPr>
              <a:t>VELOCITA’</a:t>
            </a:r>
          </a:p>
        </p:txBody>
      </p:sp>
      <p:sp>
        <p:nvSpPr>
          <p:cNvPr id="4106" name="Rectangle 13"/>
          <p:cNvSpPr>
            <a:spLocks noChangeArrowheads="1"/>
          </p:cNvSpPr>
          <p:nvPr/>
        </p:nvSpPr>
        <p:spPr bwMode="auto">
          <a:xfrm>
            <a:off x="468313" y="4941888"/>
            <a:ext cx="39624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1600" b="1" i="1" u="none" dirty="0">
                <a:solidFill>
                  <a:schemeClr val="tx1"/>
                </a:solidFill>
              </a:rPr>
              <a:t>Indica la sonorità della voce. Al telefono, volumi troppo elevati o troppo bassi rischiano di distrarre o   di mettere a disagio chi ascolta.</a:t>
            </a:r>
          </a:p>
        </p:txBody>
      </p:sp>
      <p:sp>
        <p:nvSpPr>
          <p:cNvPr id="4107" name="Rectangle 14"/>
          <p:cNvSpPr>
            <a:spLocks noChangeArrowheads="1"/>
          </p:cNvSpPr>
          <p:nvPr/>
        </p:nvSpPr>
        <p:spPr bwMode="auto">
          <a:xfrm>
            <a:off x="4787900" y="4941888"/>
            <a:ext cx="39608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1600" b="1" i="1" u="none" dirty="0">
                <a:solidFill>
                  <a:schemeClr val="tx1"/>
                </a:solidFill>
              </a:rPr>
              <a:t>E una caratteristica personale che permette di distinguere una voce dall’ altra.</a:t>
            </a:r>
          </a:p>
        </p:txBody>
      </p:sp>
      <p:sp>
        <p:nvSpPr>
          <p:cNvPr id="4108" name="Rectangle 15"/>
          <p:cNvSpPr>
            <a:spLocks noChangeArrowheads="1"/>
          </p:cNvSpPr>
          <p:nvPr/>
        </p:nvSpPr>
        <p:spPr bwMode="auto">
          <a:xfrm>
            <a:off x="642910" y="4286256"/>
            <a:ext cx="3313112" cy="461665"/>
          </a:xfrm>
          <a:prstGeom prst="rect">
            <a:avLst/>
          </a:prstGeom>
          <a:solidFill>
            <a:srgbClr val="F2FE54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 u="none" dirty="0">
                <a:solidFill>
                  <a:schemeClr val="tx1"/>
                </a:solidFill>
              </a:rPr>
              <a:t>VOLUME</a:t>
            </a:r>
          </a:p>
        </p:txBody>
      </p:sp>
      <p:sp>
        <p:nvSpPr>
          <p:cNvPr id="4109" name="Rectangle 16"/>
          <p:cNvSpPr>
            <a:spLocks noChangeArrowheads="1"/>
          </p:cNvSpPr>
          <p:nvPr/>
        </p:nvSpPr>
        <p:spPr bwMode="auto">
          <a:xfrm>
            <a:off x="4929190" y="4286256"/>
            <a:ext cx="3313112" cy="461665"/>
          </a:xfrm>
          <a:prstGeom prst="rect">
            <a:avLst/>
          </a:prstGeom>
          <a:solidFill>
            <a:srgbClr val="F2FE54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 u="none" dirty="0">
                <a:solidFill>
                  <a:schemeClr val="tx1"/>
                </a:solidFill>
              </a:rPr>
              <a:t>TIMBRO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476250"/>
            <a:ext cx="7772400" cy="315913"/>
          </a:xfrm>
        </p:spPr>
        <p:txBody>
          <a:bodyPr/>
          <a:lstStyle/>
          <a:p>
            <a:pPr algn="l" eaLnBrk="1" hangingPunct="1"/>
            <a:r>
              <a:rPr lang="it-IT" sz="3200" b="1" i="1" dirty="0" smtClean="0"/>
              <a:t>La Voce è Presenza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341438"/>
            <a:ext cx="8135938" cy="4824412"/>
          </a:xfrm>
        </p:spPr>
        <p:txBody>
          <a:bodyPr/>
          <a:lstStyle/>
          <a:p>
            <a:pPr eaLnBrk="1" hangingPunct="1"/>
            <a:r>
              <a:rPr lang="it-IT" sz="2400" dirty="0" smtClean="0">
                <a:solidFill>
                  <a:schemeClr val="tx1"/>
                </a:solidFill>
              </a:rPr>
              <a:t>AL TELEFONO, LA VOCE E’ IL MEZZO PRINCIPALE ALLA BASE DEL FATTORE</a:t>
            </a:r>
          </a:p>
          <a:p>
            <a:pPr eaLnBrk="1" hangingPunct="1"/>
            <a:endParaRPr lang="it-IT" sz="2400" dirty="0" smtClean="0"/>
          </a:p>
          <a:p>
            <a:pPr eaLnBrk="1" hangingPunct="1"/>
            <a:endParaRPr lang="it-IT" sz="2400" dirty="0" smtClean="0"/>
          </a:p>
          <a:p>
            <a:pPr eaLnBrk="1" hangingPunct="1"/>
            <a:r>
              <a:rPr lang="it-IT" sz="4800" b="1" dirty="0" smtClean="0">
                <a:solidFill>
                  <a:srgbClr val="FF3300"/>
                </a:solidFill>
              </a:rPr>
              <a:t>PRESENZA</a:t>
            </a:r>
          </a:p>
          <a:p>
            <a:pPr eaLnBrk="1" hangingPunct="1"/>
            <a:endParaRPr lang="it-IT" sz="4800" b="1" dirty="0" smtClean="0">
              <a:solidFill>
                <a:srgbClr val="FF3300"/>
              </a:solidFill>
            </a:endParaRPr>
          </a:p>
          <a:p>
            <a:pPr eaLnBrk="1" hangingPunct="1"/>
            <a:r>
              <a:rPr lang="it-IT" sz="2800" dirty="0" smtClean="0">
                <a:solidFill>
                  <a:schemeClr val="tx1"/>
                </a:solidFill>
              </a:rPr>
              <a:t>VALE A DIRE IL GRADO DI COMFORT E SICUREZZA CHE PROIETTIAMO SUGLI ALTRI E CHE LI MANTIENE ATTENTI A CIO’ CHE DICIAMO</a:t>
            </a:r>
          </a:p>
        </p:txBody>
      </p:sp>
      <p:pic>
        <p:nvPicPr>
          <p:cNvPr id="5124" name="Picture 4" descr="imag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476250"/>
            <a:ext cx="7772400" cy="315913"/>
          </a:xfrm>
        </p:spPr>
        <p:txBody>
          <a:bodyPr/>
          <a:lstStyle/>
          <a:p>
            <a:pPr algn="l" eaLnBrk="1" hangingPunct="1"/>
            <a:r>
              <a:rPr lang="it-IT" sz="2000" dirty="0" smtClean="0"/>
              <a:t>La Presenza: Gli Elementi Fondamentali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341438"/>
            <a:ext cx="8569325" cy="4824412"/>
          </a:xfrm>
        </p:spPr>
        <p:txBody>
          <a:bodyPr/>
          <a:lstStyle/>
          <a:p>
            <a:pPr marL="441325" indent="-441325" algn="l" eaLnBrk="1" hangingPunct="1"/>
            <a:r>
              <a:rPr lang="it-IT" sz="2000" dirty="0" smtClean="0">
                <a:solidFill>
                  <a:schemeClr val="tx1"/>
                </a:solidFill>
              </a:rPr>
              <a:t>GLI ELEMENTI FONDAMENTALI DELLA PRESENZA SONO DETERMINATI DA:</a:t>
            </a:r>
          </a:p>
          <a:p>
            <a:pPr marL="441325" indent="-441325" algn="l" eaLnBrk="1" hangingPunct="1"/>
            <a:endParaRPr lang="it-IT" sz="1800" dirty="0" smtClean="0"/>
          </a:p>
          <a:p>
            <a:pPr marL="441325" indent="-441325" eaLnBrk="1" hangingPunct="1"/>
            <a:r>
              <a:rPr lang="it-IT" sz="3600" b="1" i="1" dirty="0" smtClean="0">
                <a:solidFill>
                  <a:srgbClr val="FF3300"/>
                </a:solidFill>
              </a:rPr>
              <a:t>ENTUSIASMO</a:t>
            </a:r>
          </a:p>
          <a:p>
            <a:pPr marL="441325" indent="-441325" eaLnBrk="1" hangingPunct="1"/>
            <a:r>
              <a:rPr lang="it-IT" sz="3600" b="1" i="1" dirty="0" smtClean="0">
                <a:solidFill>
                  <a:srgbClr val="FF3300"/>
                </a:solidFill>
              </a:rPr>
              <a:t>SICUREZZA</a:t>
            </a:r>
          </a:p>
          <a:p>
            <a:pPr marL="441325" indent="-441325" eaLnBrk="1" hangingPunct="1"/>
            <a:r>
              <a:rPr lang="it-IT" sz="3600" b="1" i="1" dirty="0" smtClean="0">
                <a:solidFill>
                  <a:srgbClr val="FF3300"/>
                </a:solidFill>
              </a:rPr>
              <a:t>ENERGIA</a:t>
            </a:r>
          </a:p>
          <a:p>
            <a:pPr marL="441325" indent="-441325" eaLnBrk="1" hangingPunct="1"/>
            <a:endParaRPr lang="it-IT" sz="2400" dirty="0" smtClean="0">
              <a:solidFill>
                <a:srgbClr val="FF3300"/>
              </a:solidFill>
            </a:endParaRPr>
          </a:p>
          <a:p>
            <a:pPr marL="441325" indent="-441325" algn="l" eaLnBrk="1" hangingPunct="1"/>
            <a:r>
              <a:rPr lang="it-IT" sz="1800" dirty="0" smtClean="0">
                <a:solidFill>
                  <a:schemeClr val="tx1"/>
                </a:solidFill>
              </a:rPr>
              <a:t>TRE FATTORI CHE DIPENDONO PRINCIPALMENTE DAL FATTO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1800" dirty="0" smtClean="0">
                <a:solidFill>
                  <a:schemeClr val="tx1"/>
                </a:solidFill>
              </a:rPr>
              <a:t>CHE</a:t>
            </a:r>
            <a:r>
              <a:rPr lang="it-IT" sz="2400" dirty="0" smtClean="0">
                <a:solidFill>
                  <a:schemeClr val="tx1"/>
                </a:solidFill>
              </a:rPr>
              <a:t>:</a:t>
            </a:r>
          </a:p>
          <a:p>
            <a:pPr marL="441325" indent="-441325" algn="l" eaLnBrk="1" hangingPunct="1"/>
            <a:endParaRPr lang="it-IT" sz="2400" dirty="0" smtClean="0">
              <a:solidFill>
                <a:schemeClr val="tx1"/>
              </a:solidFill>
            </a:endParaRPr>
          </a:p>
          <a:p>
            <a:pPr marL="441325" indent="-441325" algn="l" eaLnBrk="1" hangingPunct="1">
              <a:buFontTx/>
              <a:buChar char="•"/>
            </a:pPr>
            <a:r>
              <a:rPr lang="it-IT" sz="2000" b="1" dirty="0" smtClean="0">
                <a:solidFill>
                  <a:schemeClr val="tx1"/>
                </a:solidFill>
              </a:rPr>
              <a:t>CREDIAMO VERAMENTE NEL PRODOTTO/SERVIZIO   CHE STIAMO PROPONENDO </a:t>
            </a:r>
          </a:p>
          <a:p>
            <a:pPr marL="441325" indent="-441325" algn="l" eaLnBrk="1" hangingPunct="1">
              <a:buFontTx/>
              <a:buChar char="•"/>
            </a:pPr>
            <a:r>
              <a:rPr lang="it-IT" sz="2000" b="1" dirty="0" smtClean="0">
                <a:solidFill>
                  <a:schemeClr val="tx1"/>
                </a:solidFill>
              </a:rPr>
              <a:t>SIAMO VERAMENTE COMPETENTI</a:t>
            </a:r>
          </a:p>
        </p:txBody>
      </p:sp>
      <p:pic>
        <p:nvPicPr>
          <p:cNvPr id="6148" name="Picture 4" descr="imag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0EE8443-A471-4106-8D8C-B262CF77FBA0}" type="slidenum">
              <a:rPr lang="en-GB" sz="14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en-GB" sz="14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685800" y="411163"/>
            <a:ext cx="7772400" cy="703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LA VOCE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772400" cy="4749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just" eaLnBrk="0" hangingPunct="0"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3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LA VOCE </a:t>
            </a:r>
            <a:r>
              <a:rPr lang="en-GB" sz="2300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TRASMETTE</a:t>
            </a:r>
            <a:r>
              <a:rPr lang="en-GB" sz="2300" dirty="0">
                <a:solidFill>
                  <a:srgbClr val="000066"/>
                </a:solidFill>
                <a:latin typeface="Arial" charset="0"/>
                <a:ea typeface="MS Gothic"/>
                <a:cs typeface="MS Gothic"/>
              </a:rPr>
              <a:t> </a:t>
            </a:r>
            <a:r>
              <a:rPr lang="en-GB" sz="23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L’</a:t>
            </a:r>
            <a:r>
              <a:rPr lang="en-GB" sz="2300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ENERGIA </a:t>
            </a:r>
            <a:r>
              <a:rPr lang="en-GB" sz="23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E L’</a:t>
            </a:r>
            <a:r>
              <a:rPr lang="en-GB" sz="2300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ENTUSIASMO</a:t>
            </a:r>
          </a:p>
          <a:p>
            <a:pPr algn="just" eaLnBrk="0" hangingPunct="0"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300" dirty="0">
              <a:solidFill>
                <a:srgbClr val="FF0000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3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LA VOCE </a:t>
            </a:r>
            <a:r>
              <a:rPr lang="en-GB" sz="2300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INFLUENZA IL MESSAGGIO</a:t>
            </a:r>
            <a:r>
              <a:rPr lang="en-GB" sz="2300" dirty="0">
                <a:solidFill>
                  <a:srgbClr val="000066"/>
                </a:solidFill>
                <a:latin typeface="Arial" charset="0"/>
                <a:ea typeface="MS Gothic"/>
                <a:cs typeface="MS Gothic"/>
              </a:rPr>
              <a:t> </a:t>
            </a:r>
            <a:r>
              <a:rPr lang="en-GB" sz="23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ALL’84%</a:t>
            </a:r>
          </a:p>
          <a:p>
            <a:pPr algn="just" eaLnBrk="0" hangingPunct="0"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300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300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AL TELEFONO, IL TONO, LA SONORITÀ E LA MODULAZIONE DELLA VOCE DETERMINANO LA CREDIBILITÀ DEL MESSAGGIO</a:t>
            </a:r>
          </a:p>
          <a:p>
            <a:pPr algn="just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DAL SUONO DI UNA SOLA PAROLA SI RIESCE A CAPIRE L’UMORE DI CHI LA PRONUNCIA</a:t>
            </a:r>
          </a:p>
          <a:p>
            <a:pPr algn="just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7467600" y="1752600"/>
            <a:ext cx="1146175" cy="167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" name="Picture 4" descr="image0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5201D21-9ED0-456E-9CFB-CFE6C645C9D3}" type="slidenum">
              <a:rPr lang="en-GB" sz="14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en-GB" sz="14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23850" y="457200"/>
            <a:ext cx="8569325" cy="611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400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ELEMENTI DI CONTROLLO DELLA VOCE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just" eaLnBrk="0" hangingPunct="0">
              <a:lnSpc>
                <a:spcPct val="80000"/>
              </a:lnSpc>
              <a:spcBef>
                <a:spcPts val="65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en-GB" sz="26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ENERGIA	       VOCE </a:t>
            </a:r>
            <a:r>
              <a:rPr lang="en-GB" sz="2600" dirty="0" smtClean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ENTUSIASTA/ANNOIATA</a:t>
            </a:r>
            <a:endParaRPr lang="en-GB" sz="26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65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en-GB" sz="26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CALORE	       COINVOLGENTE/IMPERSONALE</a:t>
            </a:r>
          </a:p>
          <a:p>
            <a:pPr algn="just" eaLnBrk="0" hangingPunct="0">
              <a:lnSpc>
                <a:spcPct val="90000"/>
              </a:lnSpc>
              <a:spcBef>
                <a:spcPts val="65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en-GB" sz="26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VOLUME	       ALTO/BASSO</a:t>
            </a:r>
          </a:p>
          <a:p>
            <a:pPr algn="just" eaLnBrk="0" hangingPunct="0">
              <a:lnSpc>
                <a:spcPct val="90000"/>
              </a:lnSpc>
              <a:spcBef>
                <a:spcPts val="65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en-GB" sz="26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TONO	       VARIO/PIATTO</a:t>
            </a:r>
          </a:p>
          <a:p>
            <a:pPr algn="just" eaLnBrk="0" hangingPunct="0">
              <a:lnSpc>
                <a:spcPct val="90000"/>
              </a:lnSpc>
              <a:spcBef>
                <a:spcPts val="65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en-GB" sz="26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VELOCITA’	       SBRIGATIVA/LENTA</a:t>
            </a:r>
          </a:p>
          <a:p>
            <a:pPr algn="just" eaLnBrk="0" hangingPunct="0">
              <a:lnSpc>
                <a:spcPct val="90000"/>
              </a:lnSpc>
              <a:spcBef>
                <a:spcPts val="65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en-GB" sz="26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PAUSE              SI/NO – BREVI/LUNGHE</a:t>
            </a:r>
          </a:p>
          <a:p>
            <a:pPr algn="just" eaLnBrk="0" hangingPunct="0">
              <a:lnSpc>
                <a:spcPct val="90000"/>
              </a:lnSpc>
              <a:spcBef>
                <a:spcPts val="65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en-GB" sz="26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PRONUNCIA     SENZA/CON INFLESSIONI</a:t>
            </a:r>
          </a:p>
          <a:p>
            <a:pPr algn="just" eaLnBrk="0" hangingPunct="0">
              <a:lnSpc>
                <a:spcPct val="90000"/>
              </a:lnSpc>
              <a:spcBef>
                <a:spcPts val="65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en-GB" sz="26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DIZIONE            CHIARA/CONFUSA</a:t>
            </a:r>
          </a:p>
        </p:txBody>
      </p:sp>
      <p:pic>
        <p:nvPicPr>
          <p:cNvPr id="5" name="Picture 4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5A1F1CB-EA7C-4D1D-82C7-F972FD9932D2}" type="slidenum">
              <a:rPr lang="en-GB" sz="14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en-GB" sz="14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685800" y="441325"/>
            <a:ext cx="77724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UNA VOCE DI QUALITA’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E’ ENERGICA E TRASMETTE ENTUSIASMO:</a:t>
            </a:r>
          </a:p>
          <a:p>
            <a:pPr algn="ctr" eaLnBrk="0" hangingPunct="0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b="1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spcBef>
                <a:spcPts val="7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000" b="1" u="sng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SORRIDETE</a:t>
            </a:r>
          </a:p>
          <a:p>
            <a:pPr algn="ctr" eaLnBrk="0" hangingPunct="0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b="1" u="sng" dirty="0">
              <a:solidFill>
                <a:srgbClr val="FF0000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PER UNA LOGICA MUSCOLARE, SE UNA PERSONA PARLA SORRIDENDO, NON RIESCE A PRONUNCIARE PAROLE IN TONO BRUSCO O NERVOSO</a:t>
            </a:r>
          </a:p>
          <a:p>
            <a:pPr algn="ctr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0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IL FATTO DI SORRIDERE VI DARA’ UN TONO PIU’ ENTUSIASTA E MOLTO CORDIALE</a:t>
            </a:r>
          </a:p>
          <a:p>
            <a:pPr algn="just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</p:txBody>
      </p:sp>
      <p:pic>
        <p:nvPicPr>
          <p:cNvPr id="5" name="Picture 4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i="1" dirty="0" smtClean="0">
                <a:solidFill>
                  <a:srgbClr val="FF0000"/>
                </a:solidFill>
              </a:rPr>
              <a:t>LA COMUNICAZIONE</a:t>
            </a:r>
            <a:endParaRPr lang="it-IT" sz="6600" b="1" i="1" dirty="0">
              <a:solidFill>
                <a:srgbClr val="FF0000"/>
              </a:solidFill>
            </a:endParaRP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1285852" y="3143248"/>
            <a:ext cx="6400800" cy="1752600"/>
          </a:xfrm>
        </p:spPr>
        <p:txBody>
          <a:bodyPr>
            <a:noAutofit/>
          </a:bodyPr>
          <a:lstStyle/>
          <a:p>
            <a:r>
              <a:rPr lang="en-US" sz="9600" i="1" dirty="0" smtClean="0">
                <a:solidFill>
                  <a:schemeClr val="tx1"/>
                </a:solidFill>
              </a:rPr>
              <a:t>ARTE O MESTIERE??</a:t>
            </a:r>
            <a:endParaRPr lang="it-IT" sz="9600" i="1" dirty="0">
              <a:solidFill>
                <a:schemeClr val="tx1"/>
              </a:solidFill>
            </a:endParaRPr>
          </a:p>
        </p:txBody>
      </p:sp>
      <p:pic>
        <p:nvPicPr>
          <p:cNvPr id="6" name="Picture 4" descr="imag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DF2E4A2-9314-4254-B3EF-A46B52B235ED}" type="slidenum">
              <a:rPr lang="en-GB" sz="14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en-GB" sz="14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685800" y="471488"/>
            <a:ext cx="777240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UNA VOCE DI QUALITA’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E’ AVVOLGENTE E CALOROSA:</a:t>
            </a:r>
          </a:p>
          <a:p>
            <a:pPr algn="ctr" eaLnBrk="0" hangingPunct="0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b="1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b="1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DEVE ESSERE NATURALE, SERENA E PIENA DI FIDUCIA</a:t>
            </a:r>
          </a:p>
          <a:p>
            <a:pPr algn="just" eaLnBrk="0" hangingPunct="0">
              <a:spcBef>
                <a:spcPts val="250"/>
              </a:spcBef>
              <a:buClr>
                <a:srgbClr val="000066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RILASSATEVI E TRASMETTETE CALORE ED INTERESSE</a:t>
            </a:r>
          </a:p>
          <a:p>
            <a:pPr algn="just" eaLnBrk="0" hangingPunct="0">
              <a:spcBef>
                <a:spcPts val="250"/>
              </a:spcBef>
              <a:buClr>
                <a:srgbClr val="000066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SIATE CONVINTI DEL MESSAGGIO CHE DOVETE DARE E TRASMETTETELO CON ENFASI</a:t>
            </a: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</p:txBody>
      </p:sp>
      <p:pic>
        <p:nvPicPr>
          <p:cNvPr id="5" name="Picture 4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98DA8AC-488C-49BB-AF69-624D6CD386F1}" type="slidenum">
              <a:rPr lang="en-GB" sz="14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en-GB" sz="14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85800" y="471488"/>
            <a:ext cx="777240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UNA VOCE DI QUALITA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HA UN VOLUME MEDIO:</a:t>
            </a:r>
          </a:p>
          <a:p>
            <a:pPr algn="ctr" eaLnBrk="0" hangingPunct="0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b="1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b="1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b="1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NE’ TROPPO ALTO, NE’ TROPPO BASSO</a:t>
            </a:r>
          </a:p>
          <a:p>
            <a:pPr algn="ctr" eaLnBrk="0" hangingPunct="0">
              <a:spcBef>
                <a:spcPts val="400"/>
              </a:spcBef>
              <a:buClr>
                <a:srgbClr val="000066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6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250"/>
              </a:spcBef>
              <a:buClr>
                <a:srgbClr val="000066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UTILIZZATE LE VARIAZIONI DI TONO PER MANTENERE L’ATTENZIONE DELL’INTERLOCUTORE</a:t>
            </a: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</p:txBody>
      </p:sp>
      <p:pic>
        <p:nvPicPr>
          <p:cNvPr id="5" name="Picture 4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A9BD7E8-89BB-4F9A-899C-A7E081B62ED1}" type="slidenum">
              <a:rPr lang="en-GB" sz="14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en-GB" sz="14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685800" y="471488"/>
            <a:ext cx="777240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UNA VOCE DI QUALITA’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HA UN TONO VARIO E RICCO DI MODULAZIONI:</a:t>
            </a:r>
          </a:p>
          <a:p>
            <a:pPr algn="ctr" eaLnBrk="0" hangingPunct="0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b="1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b="1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EVITATE TONI STRIDULI O DEBOLI E PARLATE CON VOCE PACATA</a:t>
            </a:r>
          </a:p>
          <a:p>
            <a:pPr algn="just" eaLnBrk="0" hangingPunct="0">
              <a:spcBef>
                <a:spcPts val="250"/>
              </a:spcBef>
              <a:buClr>
                <a:srgbClr val="000066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MODULATE L’INTENSITA’ DEL TONO IN FUNZIONE DEL MESSAGGIO CHE STATE PER ESPORRE</a:t>
            </a:r>
          </a:p>
          <a:p>
            <a:pPr algn="just" eaLnBrk="0" hangingPunct="0">
              <a:spcBef>
                <a:spcPts val="250"/>
              </a:spcBef>
              <a:buClr>
                <a:srgbClr val="000066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FATE IN MODO CHE SIA MELODIOSO E SEGUA IL SENSO DEI CONCETTI CHE ESPRIMETE</a:t>
            </a: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</p:txBody>
      </p:sp>
      <p:pic>
        <p:nvPicPr>
          <p:cNvPr id="5" name="Picture 4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8B535AB-F101-4AEE-A7C7-21FCB33E6FE0}" type="slidenum">
              <a:rPr lang="en-GB" sz="14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en-GB" sz="14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685800" y="471488"/>
            <a:ext cx="777240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UNA VOCE DI QUALITA’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HA UNA VELOCITA’ REGOLARE:</a:t>
            </a:r>
          </a:p>
          <a:p>
            <a:pPr algn="ctr" eaLnBrk="0" hangingPunct="0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b="1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b="1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b="1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PARLATE CON UN RITMO NORMALE</a:t>
            </a:r>
          </a:p>
          <a:p>
            <a:pPr algn="ctr" eaLnBrk="0" hangingPunct="0">
              <a:spcBef>
                <a:spcPts val="400"/>
              </a:spcBef>
              <a:buClr>
                <a:srgbClr val="000066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6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250"/>
              </a:spcBef>
              <a:buClr>
                <a:srgbClr val="000066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LA REGOLA E’ DI NON PRONUNCIARE PIU’ DI 120 PAROLE AL MINUTO</a:t>
            </a: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</p:txBody>
      </p:sp>
      <p:pic>
        <p:nvPicPr>
          <p:cNvPr id="5" name="Picture 4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4BA6D93-1CE8-422B-899A-04A12CBAC2D7}" type="slidenum">
              <a:rPr lang="en-GB" sz="14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24</a:t>
            </a:fld>
            <a:endParaRPr lang="en-GB" sz="14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685800" y="471488"/>
            <a:ext cx="777240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UNA VOCE DI QUALITA’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772400" cy="559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UTILIZZA LE PAUSE AL MOMENTO GIUSTO E LE SA GESTIRE:</a:t>
            </a:r>
          </a:p>
          <a:p>
            <a:pPr algn="ctr" eaLnBrk="0" hangingPunct="0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b="1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b="1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UTILIZZATE LE PAUSE PER DARE UN RITMO CHIARO E GRADEVOLE ALLA COMUNICAZIONE</a:t>
            </a:r>
          </a:p>
          <a:p>
            <a:pPr algn="just" eaLnBrk="0" hangingPunct="0">
              <a:spcBef>
                <a:spcPts val="250"/>
              </a:spcBef>
              <a:buClr>
                <a:srgbClr val="000066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GESTITE LE PAUSE IN MODO DA NON FARE ENTRARE L’INTERLOCUTORE NEL DISCORSO SE NON E’ IL MOMENTO GIUSTO (per es. nella risposta ad una obiezione)‏</a:t>
            </a:r>
          </a:p>
          <a:p>
            <a:pPr algn="just" eaLnBrk="0" hangingPunct="0">
              <a:spcBef>
                <a:spcPts val="250"/>
              </a:spcBef>
              <a:buClr>
                <a:srgbClr val="000066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NON ABBIATE TIMORE DEL SILENZIO QUANDO IL VOSTRO INTERLOCUTORE STA PENSANDO</a:t>
            </a: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</p:txBody>
      </p:sp>
      <p:pic>
        <p:nvPicPr>
          <p:cNvPr id="5" name="Picture 4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CCAD049-53F4-41DD-B09C-43DC4411E833}" type="slidenum">
              <a:rPr lang="en-GB" sz="14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25</a:t>
            </a:fld>
            <a:endParaRPr lang="en-GB" sz="14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685800" y="471488"/>
            <a:ext cx="777240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UNA VOCE DI QUALITA’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HA “PATHOS”:</a:t>
            </a:r>
          </a:p>
          <a:p>
            <a:pPr algn="ctr" eaLnBrk="0" hangingPunct="0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b="1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b="1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b="1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SIATE INCISIVI E CATTURATE L’ATTENZIONE DELL’INTERLOCUTORE TENENDOLA SEMPRE SOTTO CONTROLLO</a:t>
            </a:r>
          </a:p>
          <a:p>
            <a:pPr algn="just" eaLnBrk="0" hangingPunct="0">
              <a:spcBef>
                <a:spcPts val="250"/>
              </a:spcBef>
              <a:buClr>
                <a:srgbClr val="000066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INTERPRETATE IL PIANO DI COMUNICAZIONE</a:t>
            </a: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</p:txBody>
      </p:sp>
      <p:pic>
        <p:nvPicPr>
          <p:cNvPr id="5" name="Picture 4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476250"/>
            <a:ext cx="7772400" cy="315913"/>
          </a:xfrm>
        </p:spPr>
        <p:txBody>
          <a:bodyPr/>
          <a:lstStyle/>
          <a:p>
            <a:pPr algn="l" eaLnBrk="1" hangingPunct="1"/>
            <a:r>
              <a:rPr lang="it-IT" sz="2000" dirty="0" smtClean="0"/>
              <a:t>La Comunicazione: Gli Elementi Fondamentali</a:t>
            </a:r>
          </a:p>
        </p:txBody>
      </p:sp>
      <p:pic>
        <p:nvPicPr>
          <p:cNvPr id="7171" name="Picture 4" descr="imag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3286116" y="-1071594"/>
            <a:ext cx="2357454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214414" y="3786190"/>
            <a:ext cx="6500858" cy="358775"/>
          </a:xfrm>
          <a:noFill/>
        </p:spPr>
        <p:txBody>
          <a:bodyPr/>
          <a:lstStyle/>
          <a:p>
            <a:pPr marL="441325" indent="-441325" eaLnBrk="1" hangingPunct="1">
              <a:lnSpc>
                <a:spcPct val="80000"/>
              </a:lnSpc>
            </a:pPr>
            <a:r>
              <a:rPr lang="it-IT" sz="2000" b="1" dirty="0" smtClean="0">
                <a:solidFill>
                  <a:schemeClr val="tx1"/>
                </a:solidFill>
              </a:rPr>
              <a:t>Ascoltare  	      Domandare 		 Parlare</a:t>
            </a:r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357158" y="4857760"/>
            <a:ext cx="82042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000" b="1" u="none" dirty="0">
                <a:solidFill>
                  <a:srgbClr val="FF0000"/>
                </a:solidFill>
                <a:latin typeface="Arial-BoldMT" charset="0"/>
              </a:rPr>
              <a:t>QUESTE TRE ABILITA’ SONO LA BASE DELLA</a:t>
            </a:r>
            <a:br>
              <a:rPr lang="it-IT" sz="2000" b="1" u="none" dirty="0">
                <a:solidFill>
                  <a:srgbClr val="FF0000"/>
                </a:solidFill>
                <a:latin typeface="Arial-BoldMT" charset="0"/>
              </a:rPr>
            </a:br>
            <a:r>
              <a:rPr lang="it-IT" sz="2000" b="1" u="none" dirty="0">
                <a:solidFill>
                  <a:srgbClr val="FF0000"/>
                </a:solidFill>
                <a:latin typeface="Arial-BoldMT" charset="0"/>
              </a:rPr>
              <a:t>COMUNICAZIONE INTERPERSONALE EFFICACE</a:t>
            </a:r>
            <a:br>
              <a:rPr lang="it-IT" sz="2000" b="1" u="none" dirty="0">
                <a:solidFill>
                  <a:srgbClr val="FF0000"/>
                </a:solidFill>
                <a:latin typeface="Arial-BoldMT" charset="0"/>
              </a:rPr>
            </a:br>
            <a:r>
              <a:rPr lang="it-IT" sz="2000" b="1" u="none" dirty="0">
                <a:solidFill>
                  <a:srgbClr val="FF0000"/>
                </a:solidFill>
                <a:latin typeface="Arial-BoldMT" charset="0"/>
              </a:rPr>
              <a:t>E COSTITUISCONO IL NUCLEO CENTRALE DI</a:t>
            </a:r>
            <a:br>
              <a:rPr lang="it-IT" sz="2000" b="1" u="none" dirty="0">
                <a:solidFill>
                  <a:srgbClr val="FF0000"/>
                </a:solidFill>
                <a:latin typeface="Arial-BoldMT" charset="0"/>
              </a:rPr>
            </a:br>
            <a:r>
              <a:rPr lang="it-IT" sz="2000" b="1" u="none" dirty="0">
                <a:solidFill>
                  <a:srgbClr val="FF0000"/>
                </a:solidFill>
                <a:latin typeface="Arial-BoldMT" charset="0"/>
              </a:rPr>
              <a:t>OGNI CONVERSAZIONE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476250"/>
            <a:ext cx="7772400" cy="315913"/>
          </a:xfrm>
        </p:spPr>
        <p:txBody>
          <a:bodyPr/>
          <a:lstStyle/>
          <a:p>
            <a:pPr algn="l" eaLnBrk="1" hangingPunct="1"/>
            <a:r>
              <a:rPr lang="it-IT" sz="2800" dirty="0" smtClean="0"/>
              <a:t>La Comunicazione: Gli Elementi Fondamentali</a:t>
            </a:r>
          </a:p>
        </p:txBody>
      </p:sp>
      <p:pic>
        <p:nvPicPr>
          <p:cNvPr id="8195" name="Picture 4" descr="imag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653232" y="1061224"/>
            <a:ext cx="2376487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356100" y="1916113"/>
            <a:ext cx="2840038" cy="83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2400" i="1" dirty="0" smtClean="0">
                <a:solidFill>
                  <a:schemeClr val="tx1"/>
                </a:solidFill>
              </a:rPr>
              <a:t>un processo attivo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i="1" dirty="0" smtClean="0">
                <a:solidFill>
                  <a:schemeClr val="tx1"/>
                </a:solidFill>
              </a:rPr>
              <a:t>che implica sia sentire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i="1" dirty="0" smtClean="0">
                <a:solidFill>
                  <a:schemeClr val="tx1"/>
                </a:solidFill>
              </a:rPr>
              <a:t>sia pensare</a:t>
            </a:r>
          </a:p>
        </p:txBody>
      </p:sp>
      <p:sp>
        <p:nvSpPr>
          <p:cNvPr id="8199" name="Rectangle 9"/>
          <p:cNvSpPr>
            <a:spLocks noChangeArrowheads="1"/>
          </p:cNvSpPr>
          <p:nvPr/>
        </p:nvSpPr>
        <p:spPr bwMode="auto">
          <a:xfrm>
            <a:off x="4284663" y="1125538"/>
            <a:ext cx="284003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it-IT" sz="3200" b="1" u="none" dirty="0">
                <a:solidFill>
                  <a:srgbClr val="FF3300"/>
                </a:solidFill>
              </a:rPr>
              <a:t>ASCOLTARE</a:t>
            </a:r>
          </a:p>
        </p:txBody>
      </p:sp>
      <p:sp>
        <p:nvSpPr>
          <p:cNvPr id="8200" name="Rectangle 10"/>
          <p:cNvSpPr>
            <a:spLocks noChangeArrowheads="1"/>
          </p:cNvSpPr>
          <p:nvPr/>
        </p:nvSpPr>
        <p:spPr bwMode="auto">
          <a:xfrm>
            <a:off x="785786" y="3500438"/>
            <a:ext cx="7416800" cy="223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it-IT" b="1" u="none" dirty="0" smtClean="0">
                <a:solidFill>
                  <a:schemeClr val="tx1"/>
                </a:solidFill>
              </a:rPr>
              <a:t>SE NON SI ASCOLTA E’ FACILE</a:t>
            </a:r>
            <a:r>
              <a:rPr lang="it-IT" sz="2000" b="1" u="none" dirty="0" smtClean="0">
                <a:solidFill>
                  <a:schemeClr val="tx1"/>
                </a:solidFill>
              </a:rPr>
              <a:t>: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it-IT" sz="2000" i="1" u="none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i="1" u="none" dirty="0" smtClean="0">
                <a:solidFill>
                  <a:schemeClr val="tx1"/>
                </a:solidFill>
              </a:rPr>
              <a:t> Equivocare i problemi 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i="1" u="none" dirty="0" smtClean="0">
                <a:solidFill>
                  <a:schemeClr val="tx1"/>
                </a:solidFill>
              </a:rPr>
              <a:t> Saltare alle conclusioni senza conoscere tutti i fatti 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i="1" u="none" dirty="0" smtClean="0">
                <a:solidFill>
                  <a:schemeClr val="tx1"/>
                </a:solidFill>
              </a:rPr>
              <a:t> Fornire informazioni scorrette 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i="1" u="none" dirty="0" smtClean="0">
                <a:solidFill>
                  <a:schemeClr val="tx1"/>
                </a:solidFill>
              </a:rPr>
              <a:t> Confondere l’altro con risposte inappropriate 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i="1" u="none" dirty="0" smtClean="0">
                <a:solidFill>
                  <a:schemeClr val="tx1"/>
                </a:solidFill>
              </a:rPr>
              <a:t> Apparire affrettati 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i="1" u="none" dirty="0" smtClean="0">
                <a:solidFill>
                  <a:schemeClr val="tx1"/>
                </a:solidFill>
              </a:rPr>
              <a:t> Interpretare scorrettamente i commenti dell’altro </a:t>
            </a:r>
            <a:endParaRPr lang="it-IT" i="1" u="non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4290"/>
            <a:ext cx="7772400" cy="315913"/>
          </a:xfrm>
        </p:spPr>
        <p:txBody>
          <a:bodyPr/>
          <a:lstStyle/>
          <a:p>
            <a:pPr algn="l" eaLnBrk="1" hangingPunct="1"/>
            <a:r>
              <a:rPr lang="it-IT" sz="2000" dirty="0" smtClean="0"/>
              <a:t>La Comunicazione: Gli Elementi Fondamentali</a:t>
            </a:r>
          </a:p>
        </p:txBody>
      </p:sp>
      <p:pic>
        <p:nvPicPr>
          <p:cNvPr id="9219" name="Picture 3" descr="imag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653232" y="846910"/>
            <a:ext cx="2376487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284663" y="1916113"/>
            <a:ext cx="2840037" cy="83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2800" b="1" dirty="0" smtClean="0">
                <a:solidFill>
                  <a:schemeClr val="tx1"/>
                </a:solidFill>
              </a:rPr>
              <a:t>CONSIGLI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284663" y="1125538"/>
            <a:ext cx="284003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it-IT" sz="3200" b="1" u="none" dirty="0">
                <a:solidFill>
                  <a:srgbClr val="FF3300"/>
                </a:solidFill>
              </a:rPr>
              <a:t>ASCOLTARE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95288" y="3357563"/>
            <a:ext cx="82804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2000" i="1" u="none" dirty="0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285720" y="2928934"/>
            <a:ext cx="864235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it-IT" sz="2000" b="1" u="none" dirty="0"/>
              <a:t> </a:t>
            </a:r>
            <a:r>
              <a:rPr lang="it-IT" sz="2000" b="1" u="none" dirty="0">
                <a:solidFill>
                  <a:schemeClr val="tx1"/>
                </a:solidFill>
              </a:rPr>
              <a:t>Ascoltate per capire</a:t>
            </a:r>
          </a:p>
          <a:p>
            <a:r>
              <a:rPr lang="it-IT" sz="2000" i="1" u="none" dirty="0">
                <a:solidFill>
                  <a:schemeClr val="tx1"/>
                </a:solidFill>
              </a:rPr>
              <a:t>Concentratevi sui punti importanti..Riassumete e ripetete mentalmente mentre l’altro parla in modo da rinforzare la comprensione.</a:t>
            </a:r>
          </a:p>
          <a:p>
            <a:pPr>
              <a:buFontTx/>
              <a:buChar char="•"/>
            </a:pPr>
            <a:r>
              <a:rPr lang="it-IT" sz="2000" b="1" u="none" dirty="0">
                <a:solidFill>
                  <a:schemeClr val="tx1"/>
                </a:solidFill>
              </a:rPr>
              <a:t> Verificate di aver compreso bene</a:t>
            </a:r>
          </a:p>
          <a:p>
            <a:r>
              <a:rPr lang="it-IT" sz="2000" i="1" u="none" dirty="0">
                <a:solidFill>
                  <a:schemeClr val="tx1"/>
                </a:solidFill>
              </a:rPr>
              <a:t>Ripetete quello che avete sentito dando modo a chi vi ascolta di verificare se avete ben compreso (es. ..vediamo se ho capito </a:t>
            </a:r>
            <a:r>
              <a:rPr lang="it-IT" sz="2000" i="1" u="none" dirty="0" smtClean="0">
                <a:solidFill>
                  <a:schemeClr val="tx1"/>
                </a:solidFill>
              </a:rPr>
              <a:t>bene</a:t>
            </a:r>
            <a:r>
              <a:rPr lang="it-IT" sz="2000" i="1" u="none" dirty="0">
                <a:solidFill>
                  <a:schemeClr val="tx1"/>
                </a:solidFill>
              </a:rPr>
              <a:t>… Lei ha…..).</a:t>
            </a:r>
          </a:p>
          <a:p>
            <a:pPr>
              <a:buFontTx/>
              <a:buChar char="•"/>
            </a:pPr>
            <a:r>
              <a:rPr lang="it-IT" sz="2000" b="1" u="none" dirty="0">
                <a:solidFill>
                  <a:schemeClr val="tx1"/>
                </a:solidFill>
              </a:rPr>
              <a:t> Cogliete ciò che non viene detto</a:t>
            </a:r>
          </a:p>
          <a:p>
            <a:r>
              <a:rPr lang="it-IT" sz="2000" i="1" u="none" dirty="0">
                <a:solidFill>
                  <a:schemeClr val="tx1"/>
                </a:solidFill>
              </a:rPr>
              <a:t>Ascoltate le omissioni e prestate attenzione alle esitazioni, all’evasività, alle approssimazioni.</a:t>
            </a:r>
          </a:p>
          <a:p>
            <a:pPr>
              <a:buFontTx/>
              <a:buChar char="•"/>
            </a:pPr>
            <a:r>
              <a:rPr lang="it-IT" sz="2000" b="1" u="none" dirty="0">
                <a:solidFill>
                  <a:schemeClr val="tx1"/>
                </a:solidFill>
              </a:rPr>
              <a:t> Ascoltate obiettivamente</a:t>
            </a:r>
          </a:p>
          <a:p>
            <a:r>
              <a:rPr lang="it-IT" sz="2000" i="1" u="none" dirty="0">
                <a:solidFill>
                  <a:schemeClr val="tx1"/>
                </a:solidFill>
              </a:rPr>
              <a:t>Non tentate di indovinare ciò che l’altro vi dirà.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142852"/>
            <a:ext cx="7772400" cy="315913"/>
          </a:xfrm>
        </p:spPr>
        <p:txBody>
          <a:bodyPr/>
          <a:lstStyle/>
          <a:p>
            <a:pPr algn="l" eaLnBrk="1" hangingPunct="1"/>
            <a:r>
              <a:rPr lang="it-IT" sz="2000" dirty="0" smtClean="0"/>
              <a:t>La Comunicazione: Gli Elementi Fondamentali</a:t>
            </a:r>
          </a:p>
        </p:txBody>
      </p:sp>
      <p:pic>
        <p:nvPicPr>
          <p:cNvPr id="10243" name="Picture 3" descr="imag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71670" y="2928934"/>
            <a:ext cx="5256213" cy="3333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1600" b="1" dirty="0" smtClean="0">
                <a:solidFill>
                  <a:schemeClr val="tx1"/>
                </a:solidFill>
              </a:rPr>
              <a:t>NELLA COMUNICAZIONE TELEFONICA</a:t>
            </a:r>
          </a:p>
          <a:p>
            <a:pPr eaLnBrk="1" hangingPunct="1">
              <a:lnSpc>
                <a:spcPct val="80000"/>
              </a:lnSpc>
            </a:pPr>
            <a:r>
              <a:rPr lang="it-IT" sz="1600" b="1" dirty="0" smtClean="0">
                <a:solidFill>
                  <a:schemeClr val="tx1"/>
                </a:solidFill>
              </a:rPr>
              <a:t>LE DOMANDE SERVONO A:</a:t>
            </a:r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3214678" y="571480"/>
            <a:ext cx="28400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it-IT" sz="2800" b="1" u="none" dirty="0">
                <a:solidFill>
                  <a:srgbClr val="FF3300"/>
                </a:solidFill>
              </a:rPr>
              <a:t>DOMANDARE</a:t>
            </a:r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785786" y="5072074"/>
            <a:ext cx="74168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000" i="1" u="none" dirty="0"/>
          </a:p>
        </p:txBody>
      </p:sp>
      <p:pic>
        <p:nvPicPr>
          <p:cNvPr id="10248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3706809" y="865170"/>
            <a:ext cx="1989138" cy="211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9" name="Rectangle 10"/>
          <p:cNvSpPr>
            <a:spLocks noChangeArrowheads="1"/>
          </p:cNvSpPr>
          <p:nvPr/>
        </p:nvSpPr>
        <p:spPr bwMode="auto">
          <a:xfrm>
            <a:off x="642910" y="3929066"/>
            <a:ext cx="3632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it-IT" sz="2000" b="1" u="none" dirty="0">
                <a:solidFill>
                  <a:schemeClr val="tx1"/>
                </a:solidFill>
              </a:rPr>
              <a:t>OTTENERE INFORMAZIONI DI CUI SI HA BISOGNO</a:t>
            </a: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4786314" y="3929066"/>
            <a:ext cx="367347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it-IT" sz="2000" b="1" u="none" dirty="0">
                <a:solidFill>
                  <a:schemeClr val="tx1"/>
                </a:solidFill>
              </a:rPr>
              <a:t>VERIFICARE O CONFERMARE INFORMAZIONI RICEVUTE</a:t>
            </a:r>
          </a:p>
        </p:txBody>
      </p:sp>
      <p:sp>
        <p:nvSpPr>
          <p:cNvPr id="10251" name="Rectangle 12"/>
          <p:cNvSpPr>
            <a:spLocks noChangeArrowheads="1"/>
          </p:cNvSpPr>
          <p:nvPr/>
        </p:nvSpPr>
        <p:spPr bwMode="auto">
          <a:xfrm>
            <a:off x="539750" y="5229225"/>
            <a:ext cx="79930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 i="1" u="none" dirty="0">
                <a:solidFill>
                  <a:schemeClr val="tx1"/>
                </a:solidFill>
              </a:rPr>
              <a:t>OVVIAMENTE, LE DOMANDE VANNO POSTE IN UNO STILE CONVERSATIVO. NON E’ IL CASO DI TRASFORMARE UNA TELEFONATA IN UN INTERROGATORIO!</a:t>
            </a:r>
          </a:p>
        </p:txBody>
      </p:sp>
      <p:sp>
        <p:nvSpPr>
          <p:cNvPr id="10252" name="Line 13"/>
          <p:cNvSpPr>
            <a:spLocks noChangeShapeType="1"/>
          </p:cNvSpPr>
          <p:nvPr/>
        </p:nvSpPr>
        <p:spPr bwMode="auto">
          <a:xfrm flipH="1">
            <a:off x="3286116" y="3571876"/>
            <a:ext cx="1366838" cy="3619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 dirty="0"/>
          </a:p>
        </p:txBody>
      </p:sp>
      <p:sp>
        <p:nvSpPr>
          <p:cNvPr id="10253" name="Line 14"/>
          <p:cNvSpPr>
            <a:spLocks noChangeShapeType="1"/>
          </p:cNvSpPr>
          <p:nvPr/>
        </p:nvSpPr>
        <p:spPr bwMode="auto">
          <a:xfrm>
            <a:off x="4643438" y="3571876"/>
            <a:ext cx="12239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I due componenti della comunicazione</a:t>
            </a:r>
            <a:endParaRPr lang="it-IT" sz="60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I FATTI </a:t>
            </a:r>
            <a:r>
              <a:rPr lang="en-US" dirty="0" smtClean="0"/>
              <a:t>– Un flusso di informazioni</a:t>
            </a:r>
          </a:p>
          <a:p>
            <a:pPr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LE EMOZIONI </a:t>
            </a:r>
            <a:r>
              <a:rPr lang="en-US" dirty="0" smtClean="0"/>
              <a:t>– e la parte emozionale che si forma da:</a:t>
            </a:r>
          </a:p>
          <a:p>
            <a:r>
              <a:rPr lang="en-US" dirty="0" smtClean="0"/>
              <a:t>lo scambio delle emozioni  </a:t>
            </a:r>
          </a:p>
          <a:p>
            <a:r>
              <a:rPr lang="en-US" dirty="0" smtClean="0"/>
              <a:t>il flusso dei simboli.</a:t>
            </a:r>
            <a:endParaRPr lang="it-IT" dirty="0"/>
          </a:p>
        </p:txBody>
      </p:sp>
      <p:pic>
        <p:nvPicPr>
          <p:cNvPr id="4" name="Picture 4" descr="imag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214290"/>
            <a:ext cx="7772400" cy="315913"/>
          </a:xfrm>
        </p:spPr>
        <p:txBody>
          <a:bodyPr/>
          <a:lstStyle/>
          <a:p>
            <a:pPr algn="l" eaLnBrk="1" hangingPunct="1"/>
            <a:r>
              <a:rPr lang="it-IT" sz="2000" dirty="0" smtClean="0"/>
              <a:t>La Comunicazione: Gli Elementi Fondamentali</a:t>
            </a:r>
          </a:p>
        </p:txBody>
      </p:sp>
      <p:pic>
        <p:nvPicPr>
          <p:cNvPr id="11267" name="Picture 3" descr="imag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00034" y="3429000"/>
            <a:ext cx="8135938" cy="15113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1800" b="1" dirty="0" smtClean="0">
                <a:solidFill>
                  <a:schemeClr val="tx1"/>
                </a:solidFill>
              </a:rPr>
              <a:t>PARLARE IN MODO CHIARO E’ SEMPRE IMPORTANTE. AL TELEFONO E’ ASSOLUTAMENTE FONDAMENTALE IN QUANTO ASSICURA EFFICIENZA ED EFFICACIA E FACILITA UNA PERCEZIONE PROFESSIONALE DEL VENDITORE E QUINDI DELL AZIENDA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214678" y="714356"/>
            <a:ext cx="28400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it-IT" sz="2800" b="1" u="none" dirty="0">
                <a:solidFill>
                  <a:srgbClr val="FF3300"/>
                </a:solidFill>
              </a:rPr>
              <a:t>PARLARE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827088" y="5084763"/>
            <a:ext cx="74168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000" i="1" u="none" dirty="0"/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539750" y="4652963"/>
            <a:ext cx="78851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it-IT" b="1" u="none" dirty="0">
                <a:solidFill>
                  <a:srgbClr val="FF0000"/>
                </a:solidFill>
                <a:latin typeface="Arial-BoldMT" charset="0"/>
              </a:rPr>
              <a:t>I SENTIMENTI </a:t>
            </a:r>
            <a:r>
              <a:rPr lang="it-IT" i="1" u="none" dirty="0">
                <a:solidFill>
                  <a:srgbClr val="000000"/>
                </a:solidFill>
                <a:latin typeface="Arial-BoldMT" charset="0"/>
              </a:rPr>
              <a:t>SONO CONTAGIOSI ANCHE AL TELEFONO!</a:t>
            </a:r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971550" y="5516563"/>
            <a:ext cx="640873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it-IT" u="none" dirty="0">
                <a:solidFill>
                  <a:srgbClr val="000000"/>
                </a:solidFill>
                <a:latin typeface="ArialMT" charset="0"/>
              </a:rPr>
              <a:t>Quindi mentre parlate …. </a:t>
            </a:r>
            <a:r>
              <a:rPr lang="it-IT" sz="2400" b="1" u="none" dirty="0">
                <a:solidFill>
                  <a:srgbClr val="FF0000"/>
                </a:solidFill>
                <a:latin typeface="Arial-BoldMT" charset="0"/>
                <a:sym typeface="Wingdings" pitchFamily="2" charset="2"/>
              </a:rPr>
              <a:t></a:t>
            </a:r>
            <a:r>
              <a:rPr lang="it-IT" u="none" dirty="0">
                <a:solidFill>
                  <a:srgbClr val="000000"/>
                </a:solidFill>
                <a:latin typeface="ArialMT" charset="0"/>
              </a:rPr>
              <a:t> </a:t>
            </a:r>
            <a:r>
              <a:rPr lang="it-IT" sz="2400" b="1" u="none" dirty="0">
                <a:solidFill>
                  <a:srgbClr val="FF0000"/>
                </a:solidFill>
                <a:latin typeface="Arial-BoldMT" charset="0"/>
              </a:rPr>
              <a:t>SORRIDETE! </a:t>
            </a:r>
            <a:r>
              <a:rPr lang="it-IT" sz="2400" b="1" u="none" dirty="0">
                <a:solidFill>
                  <a:srgbClr val="FF0000"/>
                </a:solidFill>
                <a:latin typeface="Arial-BoldMT" charset="0"/>
                <a:sym typeface="Wingdings" pitchFamily="2" charset="2"/>
              </a:rPr>
              <a:t></a:t>
            </a:r>
          </a:p>
        </p:txBody>
      </p:sp>
      <p:pic>
        <p:nvPicPr>
          <p:cNvPr id="11274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3620294" y="1140619"/>
            <a:ext cx="2016125" cy="198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8B66FBC-EEB6-471F-82B4-0270A71FC6A8}" type="slidenum">
              <a:rPr lang="en-GB" sz="14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31</a:t>
            </a:fld>
            <a:endParaRPr lang="en-GB" sz="14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685800" y="411163"/>
            <a:ext cx="7772400" cy="703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IL LINGUAGGIO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772400" cy="548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IL TERZO ELEMENTO PER UNA COMUNICAZIONE DI SUCCESSO, INSIEME ALL’APPROCCIO POSITIVO E AD UNA BUONA IMPOSTAZIONE DI VOCE, E’ </a:t>
            </a:r>
          </a:p>
          <a:p>
            <a:pPr algn="ctr" eaLnBrk="0" hangingPunct="0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IL LINGUAGGIO UTILIZZATO</a:t>
            </a:r>
          </a:p>
          <a:p>
            <a:pPr algn="ctr" eaLnBrk="0" hangingPunct="0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dirty="0">
              <a:solidFill>
                <a:srgbClr val="FF0000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dirty="0">
                <a:solidFill>
                  <a:srgbClr val="000066"/>
                </a:solidFill>
                <a:latin typeface="Arial" charset="0"/>
                <a:ea typeface="MS Gothic"/>
                <a:cs typeface="MS Gothic"/>
              </a:rPr>
              <a:t> </a:t>
            </a:r>
            <a:r>
              <a:rPr lang="en-GB" sz="22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UTILIZZARE :</a:t>
            </a:r>
          </a:p>
          <a:p>
            <a:pPr algn="just" eaLnBrk="0" hangingPunct="0">
              <a:spcBef>
                <a:spcPts val="2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8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 b="1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 FRASI SEMPLICI</a:t>
            </a:r>
          </a:p>
          <a:p>
            <a:pPr algn="just" eaLnBrk="0" hangingPunct="0"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 b="1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 EVITARE ABBREVIAZIONI</a:t>
            </a:r>
          </a:p>
          <a:p>
            <a:pPr algn="just" eaLnBrk="0" hangingPunct="0"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 b="1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 EVITARE ESPRESSIONI GERGALI</a:t>
            </a:r>
          </a:p>
          <a:p>
            <a:pPr algn="just" eaLnBrk="0" hangingPunct="0"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 b="1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 PARLARE IL “LINGUAGGIO” DEL CLIENTE</a:t>
            </a:r>
          </a:p>
          <a:p>
            <a:pPr algn="just" eaLnBrk="0" hangingPunct="0"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 b="1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 TRASFORMARE IN POSITIVE ESPRESSIONI NEGATIVE</a:t>
            </a:r>
          </a:p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solidFill>
                <a:srgbClr val="FF0000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solidFill>
                <a:srgbClr val="FF0000"/>
              </a:solidFill>
              <a:latin typeface="Arial" charset="0"/>
              <a:ea typeface="MS Gothic"/>
              <a:cs typeface="MS Gothic"/>
            </a:endParaRPr>
          </a:p>
        </p:txBody>
      </p:sp>
      <p:pic>
        <p:nvPicPr>
          <p:cNvPr id="5" name="Picture 4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0660838-466E-4A2A-853B-809BA9D3852D}" type="slidenum">
              <a:rPr lang="en-GB" sz="14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32</a:t>
            </a:fld>
            <a:endParaRPr lang="en-GB" sz="14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228600" y="441325"/>
            <a:ext cx="87630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ERRORI ESPRESSIVI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LE</a:t>
            </a:r>
            <a:r>
              <a:rPr lang="en-GB" dirty="0">
                <a:solidFill>
                  <a:srgbClr val="000066"/>
                </a:solidFill>
                <a:latin typeface="Arial" charset="0"/>
                <a:ea typeface="MS Gothic"/>
                <a:cs typeface="MS Gothic"/>
              </a:rPr>
              <a:t> </a:t>
            </a:r>
            <a:r>
              <a:rPr lang="en-GB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ESPRESSIONI NEGATIVE</a:t>
            </a:r>
            <a:r>
              <a:rPr lang="en-GB" dirty="0">
                <a:solidFill>
                  <a:srgbClr val="000066"/>
                </a:solidFill>
                <a:latin typeface="Arial" charset="0"/>
                <a:ea typeface="MS Gothic"/>
                <a:cs typeface="MS Gothic"/>
              </a:rPr>
              <a:t> </a:t>
            </a: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INDUCONO L’INTERLOCUTORE A PENSARE IN NEGATIVO E A PORSI PROBLEMI CHE NON SI SAREBBE MAI POSTO SE NON GLIELO AVESSIMO INCOSCIAMENTE SUGGERITO</a:t>
            </a:r>
          </a:p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DAL NEGATIVO…			…AL POSITIVO</a:t>
            </a:r>
          </a:p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   “Non male”</a:t>
            </a:r>
            <a:r>
              <a:rPr lang="en-GB" dirty="0">
                <a:solidFill>
                  <a:srgbClr val="000066"/>
                </a:solidFill>
                <a:latin typeface="Arial" charset="0"/>
                <a:ea typeface="MS Gothic"/>
                <a:cs typeface="MS Gothic"/>
              </a:rPr>
              <a:t>				</a:t>
            </a: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“Buono/Ottimo”</a:t>
            </a:r>
          </a:p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 “Non se ne pentirà”</a:t>
            </a:r>
            <a:r>
              <a:rPr lang="en-GB" dirty="0">
                <a:solidFill>
                  <a:srgbClr val="000066"/>
                </a:solidFill>
                <a:latin typeface="Arial" charset="0"/>
                <a:ea typeface="MS Gothic"/>
                <a:cs typeface="MS Gothic"/>
              </a:rPr>
              <a:t>			 </a:t>
            </a: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“Ne sarà </a:t>
            </a:r>
            <a:r>
              <a:rPr lang="en-GB" dirty="0" err="1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soddisfatto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”</a:t>
            </a:r>
          </a:p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“Non mi </a:t>
            </a:r>
            <a:r>
              <a:rPr lang="en-GB" dirty="0" err="1" smtClean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dica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di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 no” </a:t>
            </a:r>
            <a:r>
              <a:rPr lang="en-GB" dirty="0" smtClean="0">
                <a:solidFill>
                  <a:srgbClr val="000066"/>
                </a:solidFill>
                <a:latin typeface="Arial" charset="0"/>
                <a:ea typeface="MS Gothic"/>
                <a:cs typeface="MS Gothic"/>
              </a:rPr>
              <a:t>                   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 “Mi </a:t>
            </a:r>
            <a:r>
              <a:rPr lang="en-GB" dirty="0" err="1" smtClean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dica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di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sì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” </a:t>
            </a:r>
            <a:endParaRPr lang="en-GB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4343400" y="44196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/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4343400" y="48006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/>
          </a:p>
        </p:txBody>
      </p:sp>
      <p:sp>
        <p:nvSpPr>
          <p:cNvPr id="55302" name="AutoShape 6"/>
          <p:cNvSpPr>
            <a:spLocks noChangeArrowheads="1"/>
          </p:cNvSpPr>
          <p:nvPr/>
        </p:nvSpPr>
        <p:spPr bwMode="auto">
          <a:xfrm>
            <a:off x="4343400" y="51816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/>
          </a:p>
        </p:txBody>
      </p:sp>
      <p:pic>
        <p:nvPicPr>
          <p:cNvPr id="8" name="Picture 4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F45FC84-58A2-4E60-A875-6814BD8ADAA9}" type="slidenum">
              <a:rPr lang="en-GB" sz="14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33</a:t>
            </a:fld>
            <a:endParaRPr lang="en-GB" sz="14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685800" y="471488"/>
            <a:ext cx="777240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ERRORI ESPRESSIVI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ESPRESSIONI “FILO SPINATO”</a:t>
            </a:r>
          </a:p>
          <a:p>
            <a:pPr algn="ctr" eaLnBrk="0" hangingPunct="0">
              <a:spcBef>
                <a:spcPts val="3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4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TUTTE LE ESPRESSIONI CHE INDISPONGONO IL CLIENTE:</a:t>
            </a:r>
          </a:p>
          <a:p>
            <a:pPr algn="just" eaLnBrk="0" hangingPunct="0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“Non sono d’accordo con le sue idee”</a:t>
            </a:r>
          </a:p>
          <a:p>
            <a:pPr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“Lei si sbaglia”</a:t>
            </a: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“Ma no, non è assolutamente così”</a:t>
            </a: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“Lei non ha capito il mio punto di vista”</a:t>
            </a: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“Lei non comprende quando parlo”</a:t>
            </a:r>
          </a:p>
        </p:txBody>
      </p:sp>
      <p:pic>
        <p:nvPicPr>
          <p:cNvPr id="5" name="Picture 4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703C6F2-A778-471B-B01D-9F1DDB17E9F1}" type="slidenum">
              <a:rPr lang="en-GB" sz="14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34</a:t>
            </a:fld>
            <a:endParaRPr lang="en-GB" sz="14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685800" y="471488"/>
            <a:ext cx="777240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ERRORI ESPRESSIVI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ESPRESSIONI DUBITATIVE</a:t>
            </a:r>
          </a:p>
          <a:p>
            <a:pPr algn="ctr" eaLnBrk="0" hangingPunct="0">
              <a:spcBef>
                <a:spcPts val="3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4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ESPRESSIONI CHE FANNO SORGERE DUBBI E ATTENUANO LA FORZA DEGLI ARGOMENTI:</a:t>
            </a:r>
          </a:p>
          <a:p>
            <a:pPr algn="ctr" eaLnBrk="0" hangingPunct="0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“Forse questa è una soluzione adatta a lei”</a:t>
            </a:r>
          </a:p>
          <a:p>
            <a:pPr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“Penso, credo che sia il prodotto per lei”</a:t>
            </a:r>
          </a:p>
          <a:p>
            <a:pPr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“E’ abbastanza buono”</a:t>
            </a:r>
          </a:p>
          <a:p>
            <a:pPr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“E’ sufficientemente adatto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”</a:t>
            </a:r>
          </a:p>
          <a:p>
            <a:pPr eaLnBrk="0" hangingPunct="0">
              <a:spcBef>
                <a:spcPts val="600"/>
              </a:spcBef>
              <a:buClr>
                <a:srgbClr val="000066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</p:txBody>
      </p:sp>
      <p:pic>
        <p:nvPicPr>
          <p:cNvPr id="5" name="Picture 4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3874DEC-9E8D-48D8-B25F-4CC0149BC4D0}" type="slidenum">
              <a:rPr lang="en-GB" sz="14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35</a:t>
            </a:fld>
            <a:endParaRPr lang="en-GB" sz="14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685800" y="471488"/>
            <a:ext cx="777240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ERRORI ESPRESSIVI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I FALSI APPELLI ALLA FIDUCIA</a:t>
            </a:r>
          </a:p>
          <a:p>
            <a:pPr algn="ctr" eaLnBrk="0" hangingPunct="0">
              <a:spcBef>
                <a:spcPts val="3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400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TUTTI GLI SFORZI MALDESTRI E MANIPOLATORI PER OTTENERE LA FIDUCIA DEL CLIENTE:</a:t>
            </a:r>
          </a:p>
          <a:p>
            <a:pPr algn="just" eaLnBrk="0" hangingPunct="0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“Rimanga fra noi”</a:t>
            </a: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“Si fidi di me”</a:t>
            </a: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“Se glielo dico io”</a:t>
            </a: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“Mi creda sulla parola”</a:t>
            </a:r>
          </a:p>
        </p:txBody>
      </p:sp>
      <p:pic>
        <p:nvPicPr>
          <p:cNvPr id="5" name="Picture 4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CFE170A-9F7B-4D37-A30C-4B43A1D30B18}" type="slidenum">
              <a:rPr lang="en-GB" sz="14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36</a:t>
            </a:fld>
            <a:endParaRPr lang="en-GB" sz="14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685800" y="471488"/>
            <a:ext cx="777240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ERRORI ESPRESSIVI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LE FRASI TAPPABUCHI</a:t>
            </a:r>
          </a:p>
          <a:p>
            <a:pPr algn="ctr" eaLnBrk="0" hangingPunct="0">
              <a:spcBef>
                <a:spcPts val="3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4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TUTTE LE ESPRESSIONI CHE VOGLIONO RIEMPIRE I “VUOTI” DELLE CONVERSAZIONI:</a:t>
            </a:r>
          </a:p>
          <a:p>
            <a:pPr algn="just" eaLnBrk="0" hangingPunct="0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Diciamo</a:t>
            </a: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Cioè…cioè…cioè</a:t>
            </a: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Dunque</a:t>
            </a: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Allora</a:t>
            </a: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Pratticamente</a:t>
            </a:r>
            <a:endParaRPr lang="en-GB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</p:txBody>
      </p:sp>
      <p:pic>
        <p:nvPicPr>
          <p:cNvPr id="5" name="Picture 4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8CB806-291D-4650-9E84-7348C40CED9C}" type="slidenum">
              <a:rPr lang="en-GB" sz="14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37</a:t>
            </a:fld>
            <a:endParaRPr lang="en-GB" sz="14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685800" y="471488"/>
            <a:ext cx="777240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ERRORI ESPRESSIVI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LE ESPRESSIONI CERIMONIOSE</a:t>
            </a:r>
          </a:p>
          <a:p>
            <a:pPr algn="ctr" eaLnBrk="0" hangingPunct="0">
              <a:spcBef>
                <a:spcPts val="3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4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TUTTE LE ESPRESSIONI CHE METTONO IN STATO DI INFERIORITA’:</a:t>
            </a:r>
          </a:p>
          <a:p>
            <a:pPr algn="just" eaLnBrk="0" hangingPunct="0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“Se mi permette le rubo due minuti”</a:t>
            </a: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“Mi scusi se la disturbo”</a:t>
            </a: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“Mi scuso di farle perdere tempo”</a:t>
            </a: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“Non vorrei abusare della sua disponibilità”</a:t>
            </a: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“Non vorrei essere indiscreto”</a:t>
            </a: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</p:txBody>
      </p:sp>
      <p:pic>
        <p:nvPicPr>
          <p:cNvPr id="5" name="Picture 4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6E4228A-9C82-418E-B0AC-9E859DB2E7C2}" type="slidenum">
              <a:rPr lang="en-GB" sz="14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38</a:t>
            </a:fld>
            <a:endParaRPr lang="en-GB" sz="14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685800" y="471488"/>
            <a:ext cx="777240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ERRORI ESPRESSIVI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LE ESPRESSIONI RIDUTTIVE</a:t>
            </a:r>
          </a:p>
          <a:p>
            <a:pPr algn="ctr" eaLnBrk="0" hangingPunct="0">
              <a:spcBef>
                <a:spcPts val="3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4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TUTTE LE ESPRESSIONI CHE SMINUISCONO CIO’ CHE SI STA DICENDO:</a:t>
            </a:r>
          </a:p>
          <a:p>
            <a:pPr algn="just" eaLnBrk="0" hangingPunct="0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Un attimino</a:t>
            </a: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Un momentino</a:t>
            </a: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Un secondino</a:t>
            </a: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Una piccola raccolta datti</a:t>
            </a: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Una </a:t>
            </a:r>
            <a:r>
              <a:rPr lang="en-GB" dirty="0">
                <a:solidFill>
                  <a:schemeClr val="tx1"/>
                </a:solidFill>
                <a:latin typeface="Arial" charset="0"/>
              </a:rPr>
              <a:t>piccola registrazione vocale</a:t>
            </a:r>
            <a:endParaRPr lang="en-GB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</p:txBody>
      </p:sp>
      <p:pic>
        <p:nvPicPr>
          <p:cNvPr id="5" name="Picture 4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4ACC4B1-6F43-444E-8E65-3D74932122AC}" type="slidenum">
              <a:rPr lang="en-GB" sz="14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39</a:t>
            </a:fld>
            <a:endParaRPr lang="en-GB" sz="14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685800" y="471488"/>
            <a:ext cx="777240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ERRORI ESPRESSIVI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I TEMPI VERBALI</a:t>
            </a:r>
          </a:p>
          <a:p>
            <a:pPr algn="ctr" eaLnBrk="0" hangingPunct="0">
              <a:spcBef>
                <a:spcPts val="3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4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I TEMPI AL CONDIZIONALE SONO BANDITI; I TEMPI AL FUTURO SONO DA UTILIZZARE CON DISCREZIONE. SEMPRE, SE POSSIBILE, TEMPI AL PRESENTE (INDICATIVI E CONGIUNTIVI):</a:t>
            </a:r>
          </a:p>
          <a:p>
            <a:pPr algn="just" eaLnBrk="0" hangingPunct="0">
              <a:spcBef>
                <a:spcPts val="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0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“Dovrebbe prendere il nostro prodotto…”</a:t>
            </a: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“Sarebbe opportuno che…”</a:t>
            </a: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“Sarebbe interessante per lei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…”</a:t>
            </a:r>
          </a:p>
          <a:p>
            <a:pPr algn="just" eaLnBrk="0" hangingPunct="0">
              <a:spcBef>
                <a:spcPts val="600"/>
              </a:spcBef>
              <a:buClr>
                <a:srgbClr val="000066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“Se lei passerebbe con noi, pagerebbe...”</a:t>
            </a:r>
            <a:endParaRPr lang="en-GB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</p:txBody>
      </p:sp>
      <p:pic>
        <p:nvPicPr>
          <p:cNvPr id="5" name="Picture 4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 FATTI (le informazioni)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2857497"/>
            <a:ext cx="8229600" cy="3714776"/>
          </a:xfrm>
        </p:spPr>
        <p:txBody>
          <a:bodyPr numCol="1"/>
          <a:lstStyle/>
          <a:p>
            <a:pPr>
              <a:buNone/>
            </a:pPr>
            <a:r>
              <a:rPr lang="en-US" dirty="0" smtClean="0"/>
              <a:t> In scienza l’informazione viene definita come “una variazione dei dati”. E una fredda enunciazione di </a:t>
            </a:r>
            <a:r>
              <a:rPr lang="en-US" i="1" dirty="0" smtClean="0"/>
              <a:t>fatti</a:t>
            </a:r>
            <a:r>
              <a:rPr lang="en-US" dirty="0" smtClean="0"/>
              <a:t> in cui le informazioni gia presenti nel cervello del ricevente vengono in qualche modo cambiati, integrati o modificati. </a:t>
            </a:r>
            <a:endParaRPr lang="it-IT" dirty="0"/>
          </a:p>
        </p:txBody>
      </p:sp>
      <p:pic>
        <p:nvPicPr>
          <p:cNvPr id="4" name="Picture 4" descr="imag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LA COMPONENTE EMOTIVA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La comunicazione non e fredda informazione. Una buona comunicazione e supportata da una parte emotiva che e composta da: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Emozioni</a:t>
            </a:r>
            <a:r>
              <a:rPr lang="en-US" dirty="0" smtClean="0"/>
              <a:t>: la comunicazione dipende dalla capacita di trasmetere le nostre emozioni. L’obiettivo e quello di </a:t>
            </a:r>
            <a:r>
              <a:rPr lang="en-US" i="1" dirty="0" smtClean="0"/>
              <a:t>emozionare</a:t>
            </a:r>
            <a:r>
              <a:rPr lang="en-US" dirty="0" smtClean="0"/>
              <a:t> il nostro interlocutore.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Simboli</a:t>
            </a:r>
            <a:r>
              <a:rPr lang="en-US" dirty="0" smtClean="0"/>
              <a:t>: sono strumenti che ci aiutano trasferire meglio i  nostri concetti. Se usiamo i simboli ci faciamo capire meglio</a:t>
            </a:r>
            <a:endParaRPr lang="it-IT" i="1" dirty="0"/>
          </a:p>
        </p:txBody>
      </p:sp>
      <p:pic>
        <p:nvPicPr>
          <p:cNvPr id="4" name="Picture 4" descr="imag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LA CURIOSITA    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Essere curiosi significa </a:t>
            </a:r>
            <a:r>
              <a:rPr lang="it-IT" dirty="0" smtClean="0"/>
              <a:t>porsi continuamente domande su tutto, su ogni cosa, su ogni individuo, su ogni situazione che troviamo davanti alla nostra strada e pure anche in quelle che non sono nostre, perche anche se non sono nostre, un giorno, potrebbero essere percorse da noi. </a:t>
            </a:r>
          </a:p>
          <a:p>
            <a:pPr>
              <a:buNone/>
            </a:pPr>
            <a:r>
              <a:rPr lang="it-IT" dirty="0" smtClean="0"/>
              <a:t>Presto o tardi, qualcosa che abbiamo raccolto ci servira. Lo possiamo usare anche come simbolo. 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357166"/>
            <a:ext cx="15621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 descr="image0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B9A2FDA-D3EF-416C-9330-2DA970AF0BE1}" type="slidenum">
              <a:rPr lang="en-GB" sz="14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GB" sz="14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85800" y="303213"/>
            <a:ext cx="7772400" cy="1068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4000" dirty="0" smtClean="0">
              <a:solidFill>
                <a:srgbClr val="FF0000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4000" dirty="0" smtClean="0">
              <a:solidFill>
                <a:srgbClr val="FF0000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dirty="0" smtClean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Psicologia </a:t>
            </a:r>
            <a:r>
              <a:rPr lang="en-GB" sz="4000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e tecniche della comunicazione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85786" y="1857364"/>
            <a:ext cx="7772400" cy="4802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just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800" dirty="0" smtClean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800" dirty="0" smtClean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 smtClean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IL </a:t>
            </a:r>
            <a:r>
              <a:rPr lang="en-GB" sz="28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SUCCESSO DI UN PROGETTO DI MARKETING TELEFONICO E’ BASATO:</a:t>
            </a:r>
          </a:p>
          <a:p>
            <a:pPr algn="just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8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8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SULLA PROFESSIONALITA’ DELL’OPERATORE</a:t>
            </a:r>
          </a:p>
          <a:p>
            <a:pPr algn="ctr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800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spcBef>
                <a:spcPts val="700"/>
              </a:spcBef>
              <a:buClr>
                <a:srgbClr val="000066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800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  <a:p>
            <a:pPr algn="just" eaLnBrk="0" hangingPunct="0">
              <a:spcBef>
                <a:spcPts val="700"/>
              </a:spcBef>
              <a:buClr>
                <a:srgbClr val="000066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800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</p:txBody>
      </p:sp>
      <p:pic>
        <p:nvPicPr>
          <p:cNvPr id="5" name="Picture 4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CD519DD-BA18-450A-82DD-594E3F0A0E3A}" type="slidenum">
              <a:rPr lang="en-GB" sz="14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GB" sz="14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85800" y="479425"/>
            <a:ext cx="7772400" cy="947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lnSpc>
                <a:spcPct val="7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4000" dirty="0" smtClean="0">
              <a:solidFill>
                <a:srgbClr val="FF0000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lnSpc>
                <a:spcPct val="7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4000" dirty="0" smtClean="0">
              <a:solidFill>
                <a:srgbClr val="FF0000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lnSpc>
                <a:spcPct val="7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dirty="0" smtClean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Psicologia </a:t>
            </a:r>
            <a:r>
              <a:rPr lang="en-GB" sz="4000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e tecniche della comunicazione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772400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17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800" dirty="0" smtClean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algn="ctr" eaLnBrk="0" hangingPunct="0">
              <a:lnSpc>
                <a:spcPct val="17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 smtClean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AL </a:t>
            </a:r>
            <a:r>
              <a:rPr lang="en-GB" sz="28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TELEFONO E’ NECESSARIO FAR PROPRIO UN COMPORTAMENTO, DAL PUNTO DI VISTA DELLA COMUNICAZIONE, DIVERSO DA QUELLO ISTINTIVO</a:t>
            </a:r>
          </a:p>
        </p:txBody>
      </p:sp>
      <p:pic>
        <p:nvPicPr>
          <p:cNvPr id="5" name="Picture 4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4E3F333-F20D-475A-BDEF-51A51FD2337D}" type="slidenum">
              <a:rPr lang="en-GB" sz="1400">
                <a:solidFill>
                  <a:srgbClr val="000000"/>
                </a:solidFill>
                <a:cs typeface="Lucida Sans Unicode" pitchFamily="34" charset="0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GB" sz="1400" dirty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28600" y="441325"/>
            <a:ext cx="86868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>
                <a:solidFill>
                  <a:srgbClr val="FF0000"/>
                </a:solidFill>
                <a:latin typeface="Arial" charset="0"/>
                <a:ea typeface="MS Gothic"/>
                <a:cs typeface="MS Gothic"/>
              </a:rPr>
              <a:t>PSICOLOGIA DELLA COMUNICAZIONE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7772400" cy="429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200" dirty="0">
              <a:solidFill>
                <a:srgbClr val="000066"/>
              </a:solidFill>
              <a:latin typeface="Arial" charset="0"/>
              <a:ea typeface="MS Gothic"/>
              <a:cs typeface="MS Gothic"/>
            </a:endParaRPr>
          </a:p>
          <a:p>
            <a:pPr eaLnBrk="0" hangingPunct="0"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ELEMENTI PER UNA COMUNICAZIONE TELEFONICA  DI SUCCESSO SONO:</a:t>
            </a:r>
          </a:p>
          <a:p>
            <a:pPr algn="ctr" eaLnBrk="0" hangingPunct="0"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200" dirty="0">
              <a:solidFill>
                <a:schemeClr val="tx1"/>
              </a:solidFill>
              <a:latin typeface="Arial" charset="0"/>
              <a:ea typeface="MS Gothic"/>
              <a:cs typeface="MS Gothic"/>
            </a:endParaRPr>
          </a:p>
          <a:p>
            <a:pPr eaLnBrk="0" hangingPunct="0"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- L'ATTEGGIAMENTO;</a:t>
            </a:r>
          </a:p>
          <a:p>
            <a:pPr eaLnBrk="0" hangingPunct="0"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- LA VOCE;</a:t>
            </a:r>
          </a:p>
          <a:p>
            <a:pPr eaLnBrk="0" hangingPunct="0"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 dirty="0">
                <a:solidFill>
                  <a:schemeClr val="tx1"/>
                </a:solidFill>
                <a:latin typeface="Arial" charset="0"/>
                <a:ea typeface="MS Gothic"/>
                <a:cs typeface="MS Gothic"/>
              </a:rPr>
              <a:t>- IL LINGUAGGIO.</a:t>
            </a:r>
          </a:p>
          <a:p>
            <a:pPr eaLnBrk="0" hangingPunct="0"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 dirty="0">
                <a:solidFill>
                  <a:srgbClr val="000066"/>
                </a:solidFill>
                <a:latin typeface="Arial" charset="0"/>
                <a:ea typeface="MS Gothic"/>
                <a:cs typeface="MS Gothic"/>
              </a:rPr>
              <a:t> </a:t>
            </a:r>
          </a:p>
        </p:txBody>
      </p:sp>
      <p:pic>
        <p:nvPicPr>
          <p:cNvPr id="6" name="Picture 4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092825"/>
            <a:ext cx="790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40658</TotalTime>
  <Words>1762</Words>
  <Application>Microsoft Office PowerPoint</Application>
  <PresentationFormat>Presentazione su schermo (4:3)</PresentationFormat>
  <Paragraphs>389</Paragraphs>
  <Slides>39</Slides>
  <Notes>26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39</vt:i4>
      </vt:variant>
    </vt:vector>
  </HeadingPairs>
  <TitlesOfParts>
    <vt:vector size="40" baseType="lpstr">
      <vt:lpstr>Tema di Office</vt:lpstr>
      <vt:lpstr>Diapositiva 1</vt:lpstr>
      <vt:lpstr>LA COMUNICAZIONE</vt:lpstr>
      <vt:lpstr>I due componenti della comunicazione</vt:lpstr>
      <vt:lpstr>I FATTI (le informazioni)</vt:lpstr>
      <vt:lpstr>LA COMPONENTE EMOTIVA</vt:lpstr>
      <vt:lpstr>LA CURIOSITA     </vt:lpstr>
      <vt:lpstr>Diapositiva 7</vt:lpstr>
      <vt:lpstr>Diapositiva 8</vt:lpstr>
      <vt:lpstr>Diapositiva 9</vt:lpstr>
      <vt:lpstr>Diapositiva 10</vt:lpstr>
      <vt:lpstr>Diapositiva 11</vt:lpstr>
      <vt:lpstr>Diapositiva 12</vt:lpstr>
      <vt:lpstr>La Voce</vt:lpstr>
      <vt:lpstr>Gli Elementi Fondamentali</vt:lpstr>
      <vt:lpstr>La Voce è Presenza</vt:lpstr>
      <vt:lpstr>La Presenza: Gli Elementi Fondamentali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La Comunicazione: Gli Elementi Fondamentali</vt:lpstr>
      <vt:lpstr>La Comunicazione: Gli Elementi Fondamentali</vt:lpstr>
      <vt:lpstr>La Comunicazione: Gli Elementi Fondamentali</vt:lpstr>
      <vt:lpstr>La Comunicazione: Gli Elementi Fondamentali</vt:lpstr>
      <vt:lpstr>La Comunicazione: Gli Elementi Fondamentali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giampa</dc:creator>
  <cp:lastModifiedBy>IDS</cp:lastModifiedBy>
  <cp:revision>41</cp:revision>
  <dcterms:modified xsi:type="dcterms:W3CDTF">2012-07-19T07:29:11Z</dcterms:modified>
</cp:coreProperties>
</file>